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chart>
    <c:title>
      <c:tx>
        <c:rich>
          <a:bodyPr/>
          <a:lstStyle/>
          <a:p>
            <a:r>
              <a:rPr sz="1000">
                <a:solidFill>
                  <a:srgbClr val="9A8A76"/>
                </a:solidFill>
              </a:rPr>
              <a:t>SAMPLE — replace with your data</a:t>
            </a:r>
          </a:p>
        </c:rich>
      </c:tx>
      <c:layout/>
      <c:overlay val="0"/>
    </c:title>
    <c:autoTitleDeleted val="0"/>
    <c:plotArea>
      <c:lineChart>
        <c:grouping val="standard"/>
        <c:varyColors val="0"/>
        <c:ser>
          <c:idx val="0"/>
          <c:order val="0"/>
          <c:tx>
            <c:strRef>
              <c:f>Sheet1!$B$1</c:f>
              <c:strCache>
                <c:ptCount val="1"/>
                <c:pt idx="0">
                  <c:v>Online sales (SAMPLE)</c:v>
                </c:pt>
              </c:strCache>
            </c:strRef>
          </c:tx>
          <c:spPr>
            <a:ln w="28575">
              <a:solidFill>
                <a:srgbClr val="F5A623"/>
              </a:solidFill>
            </a:ln>
          </c:spPr>
          <c:cat>
            <c:strRef>
              <c:f>Sheet1!$A$2:$A$6</c:f>
              <c:strCache>
                <c:ptCount val="5"/>
                <c:pt idx="0">
                  <c:v>Jan</c:v>
                </c:pt>
                <c:pt idx="1">
                  <c:v>Feb</c:v>
                </c:pt>
                <c:pt idx="2">
                  <c:v>Mar</c:v>
                </c:pt>
                <c:pt idx="3">
                  <c:v>Apr</c:v>
                </c:pt>
                <c:pt idx="4">
                  <c:v>May</c:v>
                </c:pt>
              </c:strCache>
            </c:strRef>
          </c:cat>
          <c:val>
            <c:numRef>
              <c:f>Sheet1!$B$2:$B$6</c:f>
              <c:numCache>
                <c:formatCode>General</c:formatCode>
                <c:ptCount val="5"/>
                <c:pt idx="0">
                  <c:v>5200</c:v>
                </c:pt>
                <c:pt idx="1">
                  <c:v>6100</c:v>
                </c:pt>
                <c:pt idx="2">
                  <c:v>6800</c:v>
                </c:pt>
                <c:pt idx="3">
                  <c:v>7400</c:v>
                </c:pt>
                <c:pt idx="4">
                  <c:v>8300</c:v>
                </c:pt>
              </c:numCache>
            </c:numRef>
          </c:val>
          <c:smooth val="0"/>
        </c:ser>
        <c:marker val="1"/>
        <c:smooth val="0"/>
        <c:axId val="2118791784"/>
        <c:axId val="2140495176"/>
      </c:lineChart>
      <c:catAx>
        <c:axId val="2118791784"/>
        <c:scaling>
          <c:orientation val="minMax"/>
        </c:scaling>
        <c:delete val="0"/>
        <c:axPos val="b"/>
        <c:majorTickMark val="out"/>
        <c:minorTickMark val="none"/>
        <c:tickLblPos val="nextTo"/>
        <c:crossAx val="2140495176"/>
        <c:crosses val="autoZero"/>
        <c:auto val="1"/>
        <c:lblAlgn val="ctr"/>
        <c:lblOffset val="100"/>
        <c:noMultiLvlLbl val="0"/>
      </c:catAx>
      <c:valAx>
        <c:axId val="2140495176"/>
        <c:scaling/>
        <c:delete val="0"/>
        <c:axPos val="l"/>
        <c:majorGridlines/>
        <c:majorTickMark val="out"/>
        <c:minorTickMark val="none"/>
        <c:tickLblPos val="nextTo"/>
        <c:crossAx val="2118791784"/>
        <c:crosses val="autoZero"/>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chart>
    <c:autoTitleDeleted val="1"/>
    <c:plotArea>
      <c:barChart>
        <c:barDir val="col"/>
        <c:grouping val="clustered"/>
        <c:ser>
          <c:idx val="0"/>
          <c:order val="0"/>
          <c:tx>
            <c:strRef>
              <c:f>Sheet1!$B$1</c:f>
              <c:strCache>
                <c:ptCount val="1"/>
                <c:pt idx="0">
                  <c:v>By store (SAMPLE)</c:v>
                </c:pt>
              </c:strCache>
            </c:strRef>
          </c:tx>
          <c:spPr>
            <a:solidFill>
              <a:srgbClr val="E8482B"/>
            </a:solidFill>
          </c:spPr>
          <c:cat>
            <c:strRef>
              <c:f>Sheet1!$A$2:$A$6</c:f>
              <c:strCache>
                <c:ptCount val="5"/>
                <c:pt idx="0">
                  <c:v>S1</c:v>
                </c:pt>
                <c:pt idx="1">
                  <c:v>S2</c:v>
                </c:pt>
                <c:pt idx="2">
                  <c:v>S3</c:v>
                </c:pt>
                <c:pt idx="3">
                  <c:v>S4</c:v>
                </c:pt>
                <c:pt idx="4">
                  <c:v>S5</c:v>
                </c:pt>
              </c:strCache>
            </c:strRef>
          </c:cat>
          <c:val>
            <c:numRef>
              <c:f>Sheet1!$B$2:$B$6</c:f>
              <c:numCache>
                <c:formatCode>General</c:formatCode>
                <c:ptCount val="5"/>
                <c:pt idx="0">
                  <c:v>2300</c:v>
                </c:pt>
                <c:pt idx="1">
                  <c:v>2050</c:v>
                </c:pt>
                <c:pt idx="2">
                  <c:v>1900</c:v>
                </c:pt>
                <c:pt idx="3">
                  <c:v>900</c:v>
                </c:pt>
                <c:pt idx="4">
                  <c:v>750</c:v>
                </c:pt>
              </c:numCache>
            </c:numRef>
          </c:val>
        </c:ser>
        <c:axId val="-2068027336"/>
        <c:axId val="-2113994440"/>
      </c:barChart>
      <c:catAx>
        <c:axId val="-2068027336"/>
        <c:scaling>
          <c:orientation val="minMax"/>
        </c:scaling>
        <c:delete val="0"/>
        <c:axPos val="b"/>
        <c:majorTickMark val="out"/>
        <c:minorTickMark val="none"/>
        <c:tickLblPos val="nextTo"/>
        <c:crossAx val="-2113994440"/>
        <c:crosses val="autoZero"/>
        <c:auto val="1"/>
        <c:lblAlgn val="ctr"/>
        <c:lblOffset val="100"/>
        <c:noMultiLvlLbl val="0"/>
      </c:catAx>
      <c:valAx>
        <c:axId val="-2113994440"/>
        <c:scaling/>
        <c:delete val="0"/>
        <c:axPos val="l"/>
        <c:majorGridlines/>
        <c:majorTickMark val="out"/>
        <c:minorTickMark val="none"/>
        <c:tickLblPos val="nextTo"/>
        <c:crossAx val="-2068027336"/>
        <c:crosses val="autoZero"/>
      </c:valAx>
    </c:plotArea>
    <c:dispBlanksAs val="gap"/>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chart>
    <c:title>
      <c:tx>
        <c:rich>
          <a:bodyPr/>
          <a:lstStyle/>
          <a:p>
            <a:r>
              <a:rPr sz="1000">
                <a:solidFill>
                  <a:srgbClr val="9A8A76"/>
                </a:solidFill>
              </a:rPr>
              <a:t>SAMPLE — replace with your data</a:t>
            </a:r>
          </a:p>
        </c:rich>
      </c:tx>
      <c:layout/>
      <c:overlay val="0"/>
    </c:title>
    <c:autoTitleDeleted val="0"/>
    <c:plotArea>
      <c:barChart>
        <c:barDir val="col"/>
        <c:grouping val="stacked"/>
        <c:ser>
          <c:idx val="0"/>
          <c:order val="0"/>
          <c:tx>
            <c:strRef>
              <c:f>Sheet1!$B$1</c:f>
              <c:strCache>
                <c:ptCount val="1"/>
                <c:pt idx="0">
                  <c:v>Online sales</c:v>
                </c:pt>
              </c:strCache>
            </c:strRef>
          </c:tx>
          <c:spPr>
            <a:solidFill>
              <a:srgbClr val="F5A623"/>
            </a:solidFill>
          </c:spPr>
          <c:cat>
            <c:strRef>
              <c:f>Sheet1!$A$2:$A$3</c:f>
              <c:strCache>
                <c:ptCount val="2"/>
                <c:pt idx="0">
                  <c:v>Monthly VALUE delivered</c:v>
                </c:pt>
                <c:pt idx="1">
                  <c:v>Monthly COST</c:v>
                </c:pt>
              </c:strCache>
            </c:strRef>
          </c:cat>
          <c:val>
            <c:numRef>
              <c:f>Sheet1!$B$2:$B$3</c:f>
              <c:numCache>
                <c:formatCode>General</c:formatCode>
                <c:ptCount val="2"/>
                <c:pt idx="0">
                  <c:v>6500</c:v>
                </c:pt>
                <c:pt idx="1">
                  <c:v>0</c:v>
                </c:pt>
              </c:numCache>
            </c:numRef>
          </c:val>
        </c:ser>
        <c:ser>
          <c:idx val="1"/>
          <c:order val="1"/>
          <c:tx>
            <c:strRef>
              <c:f>Sheet1!$C$1</c:f>
              <c:strCache>
                <c:ptCount val="1"/>
                <c:pt idx="0">
                  <c:v>Commission avoided</c:v>
                </c:pt>
              </c:strCache>
            </c:strRef>
          </c:tx>
          <c:spPr>
            <a:solidFill>
              <a:srgbClr val="E9C46A"/>
            </a:solidFill>
          </c:spPr>
          <c:cat>
            <c:strRef>
              <c:f>Sheet1!$A$2:$A$3</c:f>
              <c:strCache>
                <c:ptCount val="2"/>
                <c:pt idx="0">
                  <c:v>Monthly VALUE delivered</c:v>
                </c:pt>
                <c:pt idx="1">
                  <c:v>Monthly COST</c:v>
                </c:pt>
              </c:strCache>
            </c:strRef>
          </c:cat>
          <c:val>
            <c:numRef>
              <c:f>Sheet1!$C$2:$C$3</c:f>
              <c:numCache>
                <c:formatCode>General</c:formatCode>
                <c:ptCount val="2"/>
                <c:pt idx="0">
                  <c:v>1800</c:v>
                </c:pt>
                <c:pt idx="1">
                  <c:v>0</c:v>
                </c:pt>
              </c:numCache>
            </c:numRef>
          </c:val>
        </c:ser>
        <c:ser>
          <c:idx val="2"/>
          <c:order val="2"/>
          <c:tx>
            <c:strRef>
              <c:f>Sheet1!$D$1</c:f>
              <c:strCache>
                <c:ptCount val="1"/>
                <c:pt idx="0">
                  <c:v>Loyalty repeat rev</c:v>
                </c:pt>
              </c:strCache>
            </c:strRef>
          </c:tx>
          <c:spPr>
            <a:solidFill>
              <a:srgbClr val="9BBF7E"/>
            </a:solidFill>
          </c:spPr>
          <c:cat>
            <c:strRef>
              <c:f>Sheet1!$A$2:$A$3</c:f>
              <c:strCache>
                <c:ptCount val="2"/>
                <c:pt idx="0">
                  <c:v>Monthly VALUE delivered</c:v>
                </c:pt>
                <c:pt idx="1">
                  <c:v>Monthly COST</c:v>
                </c:pt>
              </c:strCache>
            </c:strRef>
          </c:cat>
          <c:val>
            <c:numRef>
              <c:f>Sheet1!$D$2:$D$3</c:f>
              <c:numCache>
                <c:formatCode>General</c:formatCode>
                <c:ptCount val="2"/>
                <c:pt idx="0">
                  <c:v>1200</c:v>
                </c:pt>
                <c:pt idx="1">
                  <c:v>0</c:v>
                </c:pt>
              </c:numCache>
            </c:numRef>
          </c:val>
        </c:ser>
        <c:ser>
          <c:idx val="3"/>
          <c:order val="3"/>
          <c:tx>
            <c:strRef>
              <c:f>Sheet1!$E$1</c:f>
              <c:strCache>
                <c:ptCount val="1"/>
                <c:pt idx="0">
                  <c:v>Package cost</c:v>
                </c:pt>
              </c:strCache>
            </c:strRef>
          </c:tx>
          <c:spPr>
            <a:solidFill>
              <a:srgbClr val="E8482B"/>
            </a:solidFill>
          </c:spPr>
          <c:cat>
            <c:strRef>
              <c:f>Sheet1!$A$2:$A$3</c:f>
              <c:strCache>
                <c:ptCount val="2"/>
                <c:pt idx="0">
                  <c:v>Monthly VALUE delivered</c:v>
                </c:pt>
                <c:pt idx="1">
                  <c:v>Monthly COST</c:v>
                </c:pt>
              </c:strCache>
            </c:strRef>
          </c:cat>
          <c:val>
            <c:numRef>
              <c:f>Sheet1!$E$2:$E$3</c:f>
              <c:numCache>
                <c:formatCode>General</c:formatCode>
                <c:ptCount val="2"/>
                <c:pt idx="0">
                  <c:v>0</c:v>
                </c:pt>
                <c:pt idx="1">
                  <c:v>1025</c:v>
                </c:pt>
              </c:numCache>
            </c:numRef>
          </c:val>
        </c:ser>
        <c:overlap val="100"/>
        <c:axId val="-2068027336"/>
        <c:axId val="-2113994440"/>
      </c:barChart>
      <c:catAx>
        <c:axId val="-2068027336"/>
        <c:scaling>
          <c:orientation val="minMax"/>
        </c:scaling>
        <c:delete val="0"/>
        <c:axPos val="b"/>
        <c:majorTickMark val="out"/>
        <c:minorTickMark val="none"/>
        <c:tickLblPos val="nextTo"/>
        <c:crossAx val="-2113994440"/>
        <c:crosses val="autoZero"/>
        <c:auto val="1"/>
        <c:lblAlgn val="ctr"/>
        <c:lblOffset val="100"/>
        <c:noMultiLvlLbl val="0"/>
      </c:catAx>
      <c:valAx>
        <c:axId val="-2113994440"/>
        <c:scaling/>
        <c:delete val="0"/>
        <c:axPos val="l"/>
        <c:majorGridlines/>
        <c:majorTickMark val="out"/>
        <c:minorTickMark val="none"/>
        <c:tickLblPos val="nextTo"/>
        <c:crossAx val="-2068027336"/>
        <c:crosses val="autoZero"/>
      </c:valAx>
    </c:plotArea>
    <c:legend>
      <c:legendPos val="b"/>
      <c:overlay val="0"/>
      <c:txPr>
        <a:bodyPr/>
        <a:lstStyle/>
        <a:p>
          <a:pPr>
            <a:defRPr sz="900">
              <a:solidFill>
                <a:srgbClr val="CDBFAC"/>
              </a:solidFill>
            </a:defRPr>
          </a:pPr>
        </a:p>
      </c:txPr>
    </c:legend>
    <c:dispBlanksAs val="gap"/>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COACHING: Open with the claim, not the chart. One line: 'Bob doesn't have a product problem, he has a visibility problem, and his own data proves it.' Replace every [bracket] with a real number you computed from Bob's Burger Sales Data.csv. The per-store bar is your secret weapon: variance between stores proves the product works and the laggards just need activation. Keep this slide to ONE headline claim + the supporting numbers.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COACHING: This is the money slide. Stack his real VALUE (online sales + commission avoided + loyalty repeat revenue) in one bar and put $1,025/mo next to it. If value clears cost — it usually does — the cancellation conversation is effectively over. ALWAYS label assumptions (commission %, attribution window) on the slide; use conservative figures so it holds at the low end. Pull the commission-avoided number from your owned-channel sales × ~15-30%.</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COACHING: Strategy = activate what he already pays for, then make ROI visible, then scale. The ONE next action must be specific, owned, and dated — a working session you run within 72 hours. You own the save; Enablement is a resource you pull in, not the owner. Say why it's yours: this is a relationship moment, not a support ticket.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COACHING: This is an explicitly requested deliverable — present it as a finished artifact. Fill the [brackets] with real findings before submitting. The email's only job is to win the 30-minute meeting: thank him, hold the line without saying 'no', lead with his own data, name the unused features, propose one low-commitment next step, close with confidence. Do NOT apologize for the price or explain cancellation mechanics.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COACHING: Don't just describe the book — turn it into a decision. Build a health score (revenue, adoption, sentiment, tenure, trend), drop every account into the 2x2, and surface 3 insights each backed by ONE number. The matrix IS your prioritization picture. Replace [brackets] with figures from CSM Book of Business.csv.</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COACHING: Close by translating insight into a repeatable weekly motion. Allocations are illustrative — adjust to what your data argues. The one-liner at the bottom is your mic-drop: it ties Part 2 straight back to why you'd save Bob. End on ownership and a clear philosophy.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xml"/><Relationship Id="rId3" Type="http://schemas.openxmlformats.org/officeDocument/2006/relationships/chart" Target="../charts/chart2.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3.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511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64592" cy="685800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11480"/>
            <a:ext cx="10515600" cy="365760"/>
          </a:xfrm>
          <a:prstGeom prst="rect">
            <a:avLst/>
          </a:prstGeom>
          <a:noFill/>
        </p:spPr>
        <p:txBody>
          <a:bodyPr wrap="square" anchor="t" lIns="0" rIns="0" tIns="0" bIns="0">
            <a:spAutoFit/>
          </a:bodyPr>
          <a:lstStyle/>
          <a:p>
            <a:pPr algn="l">
              <a:spcBef>
                <a:spcPts val="0"/>
              </a:spcBef>
              <a:spcAft>
                <a:spcPts val="600"/>
              </a:spcAft>
            </a:pPr>
            <a:r>
              <a:rPr sz="1200" b="1" i="0">
                <a:solidFill>
                  <a:srgbClr val="F5A623"/>
                </a:solidFill>
                <a:latin typeface="Consolas"/>
              </a:rPr>
              <a:t>PART 1 · SITUATION &amp; DIAGNOSIS</a:t>
            </a:r>
          </a:p>
        </p:txBody>
      </p:sp>
      <p:sp>
        <p:nvSpPr>
          <p:cNvPr id="5" name="TextBox 4"/>
          <p:cNvSpPr txBox="1"/>
          <p:nvPr/>
        </p:nvSpPr>
        <p:spPr>
          <a:xfrm>
            <a:off x="502920" y="713232"/>
            <a:ext cx="11155680" cy="1371600"/>
          </a:xfrm>
          <a:prstGeom prst="rect">
            <a:avLst/>
          </a:prstGeom>
          <a:noFill/>
        </p:spPr>
        <p:txBody>
          <a:bodyPr wrap="square" anchor="t" lIns="0" rIns="0" tIns="0" bIns="0">
            <a:spAutoFit/>
          </a:bodyPr>
          <a:lstStyle/>
          <a:p>
            <a:pPr algn="l">
              <a:lnSpc>
                <a:spcPct val="102000"/>
              </a:lnSpc>
              <a:spcBef>
                <a:spcPts val="0"/>
              </a:spcBef>
              <a:spcAft>
                <a:spcPts val="600"/>
              </a:spcAft>
            </a:pPr>
            <a:r>
              <a:rPr sz="3300" b="0" i="0">
                <a:solidFill>
                  <a:srgbClr val="F4ECE1"/>
                </a:solidFill>
                <a:latin typeface="Georgia"/>
              </a:rPr>
              <a:t>You’re growing — you just can’t see it yet.</a:t>
            </a:r>
          </a:p>
        </p:txBody>
      </p:sp>
      <p:sp>
        <p:nvSpPr>
          <p:cNvPr id="6" name="TextBox 5"/>
          <p:cNvSpPr txBox="1"/>
          <p:nvPr/>
        </p:nvSpPr>
        <p:spPr>
          <a:xfrm>
            <a:off x="11064240" y="365760"/>
            <a:ext cx="822960" cy="365760"/>
          </a:xfrm>
          <a:prstGeom prst="rect">
            <a:avLst/>
          </a:prstGeom>
          <a:noFill/>
        </p:spPr>
        <p:txBody>
          <a:bodyPr wrap="square" anchor="t" lIns="0" rIns="0" tIns="0" bIns="0">
            <a:spAutoFit/>
          </a:bodyPr>
          <a:lstStyle/>
          <a:p>
            <a:pPr algn="r">
              <a:spcBef>
                <a:spcPts val="0"/>
              </a:spcBef>
              <a:spcAft>
                <a:spcPts val="600"/>
              </a:spcAft>
            </a:pPr>
            <a:r>
              <a:rPr sz="1300" b="0" i="0">
                <a:solidFill>
                  <a:srgbClr val="9A8A76"/>
                </a:solidFill>
                <a:latin typeface="Consolas"/>
              </a:rPr>
              <a:t>01</a:t>
            </a:r>
          </a:p>
        </p:txBody>
      </p:sp>
      <p:sp>
        <p:nvSpPr>
          <p:cNvPr id="7" name="Rounded Rectangle 6"/>
          <p:cNvSpPr/>
          <p:nvPr/>
        </p:nvSpPr>
        <p:spPr>
          <a:xfrm>
            <a:off x="548640" y="2148840"/>
            <a:ext cx="5029200" cy="3977639"/>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68680" y="2377440"/>
            <a:ext cx="4480560" cy="3657600"/>
          </a:xfrm>
          <a:prstGeom prst="rect">
            <a:avLst/>
          </a:prstGeom>
          <a:noFill/>
        </p:spPr>
        <p:txBody>
          <a:bodyPr wrap="square" anchor="t" lIns="0" rIns="0" tIns="0" bIns="0">
            <a:spAutoFit/>
          </a:bodyPr>
          <a:lstStyle/>
          <a:p>
            <a:pPr algn="l">
              <a:spcBef>
                <a:spcPts val="0"/>
              </a:spcBef>
              <a:spcAft>
                <a:spcPts val="800"/>
              </a:spcAft>
            </a:pPr>
            <a:r>
              <a:rPr sz="1100" b="1" i="0">
                <a:solidFill>
                  <a:srgbClr val="F5A623"/>
                </a:solidFill>
                <a:latin typeface="Consolas"/>
              </a:rPr>
              <a:t>THE READ</a:t>
            </a:r>
          </a:p>
          <a:p>
            <a:pPr algn="l">
              <a:lnSpc>
                <a:spcPct val="112000"/>
              </a:lnSpc>
              <a:spcBef>
                <a:spcPts val="0"/>
              </a:spcBef>
              <a:spcAft>
                <a:spcPts val="1200"/>
              </a:spcAft>
            </a:pPr>
            <a:r>
              <a:rPr sz="1450" b="0" i="0">
                <a:solidFill>
                  <a:srgbClr val="F4ECE1"/>
                </a:solidFill>
                <a:latin typeface="Calibri"/>
              </a:rPr>
              <a:t>Bob feels the Pro package isn’t working. The data says otherwise — this is an adoption &amp; visibility gap, not a product failure.</a:t>
            </a:r>
          </a:p>
          <a:p>
            <a:pPr algn="l">
              <a:spcBef>
                <a:spcPts val="0"/>
              </a:spcBef>
              <a:spcAft>
                <a:spcPts val="600"/>
              </a:spcAft>
            </a:pPr>
            <a:r>
              <a:rPr sz="1100" b="1" i="0">
                <a:solidFill>
                  <a:srgbClr val="F5A623"/>
                </a:solidFill>
                <a:latin typeface="Consolas"/>
              </a:rPr>
              <a:t>WHAT THE DATA SHOWS</a:t>
            </a:r>
          </a:p>
          <a:p>
            <a:pPr algn="l">
              <a:spcBef>
                <a:spcPts val="0"/>
              </a:spcBef>
              <a:spcAft>
                <a:spcPts val="600"/>
              </a:spcAft>
            </a:pPr>
            <a:r>
              <a:rPr sz="1300" b="0" i="0">
                <a:solidFill>
                  <a:srgbClr val="E8482B"/>
                </a:solidFill>
                <a:latin typeface="Calibri"/>
              </a:rPr>
              <a:t/>
            </a:r>
            <a:r>
              <a:rPr sz="1300" i="1">
                <a:solidFill>
                  <a:srgbClr val="E8482B"/>
                </a:solidFill>
                <a:latin typeface="Calibri"/>
              </a:rPr>
              <a:t>[Online sales up X% since January]</a:t>
            </a:r>
          </a:p>
          <a:p>
            <a:pPr algn="l">
              <a:spcBef>
                <a:spcPts val="0"/>
              </a:spcBef>
              <a:spcAft>
                <a:spcPts val="600"/>
              </a:spcAft>
            </a:pPr>
            <a:r>
              <a:rPr sz="1300" b="0" i="0">
                <a:solidFill>
                  <a:srgbClr val="E8482B"/>
                </a:solidFill>
                <a:latin typeface="Calibri"/>
              </a:rPr>
              <a:t/>
            </a:r>
            <a:r>
              <a:rPr sz="1300" i="1">
                <a:solidFill>
                  <a:srgbClr val="E8482B"/>
                </a:solidFill>
                <a:latin typeface="Calibri"/>
              </a:rPr>
              <a:t>[Owned-channel orders avoided ~$Y in marketplace commission]</a:t>
            </a:r>
          </a:p>
          <a:p>
            <a:pPr algn="l">
              <a:spcBef>
                <a:spcPts val="0"/>
              </a:spcBef>
              <a:spcAft>
                <a:spcPts val="600"/>
              </a:spcAft>
            </a:pPr>
            <a:r>
              <a:rPr sz="1300" b="0" i="0">
                <a:solidFill>
                  <a:srgbClr val="E8482B"/>
                </a:solidFill>
                <a:latin typeface="Calibri"/>
              </a:rPr>
              <a:t/>
            </a:r>
            <a:r>
              <a:rPr sz="1300" i="1">
                <a:solidFill>
                  <a:srgbClr val="E8482B"/>
                </a:solidFill>
                <a:latin typeface="Calibri"/>
              </a:rPr>
              <a:t>[Loyalty list grown to Z owned customers]</a:t>
            </a:r>
          </a:p>
          <a:p>
            <a:pPr algn="l">
              <a:spcBef>
                <a:spcPts val="0"/>
              </a:spcBef>
              <a:spcAft>
                <a:spcPts val="600"/>
              </a:spcAft>
            </a:pPr>
            <a:r>
              <a:rPr sz="1300" b="0" i="0">
                <a:solidFill>
                  <a:srgbClr val="E8482B"/>
                </a:solidFill>
                <a:latin typeface="Calibri"/>
              </a:rPr>
              <a:t/>
            </a:r>
            <a:r>
              <a:rPr sz="1300" i="1">
                <a:solidFill>
                  <a:srgbClr val="E8482B"/>
                </a:solidFill>
                <a:latin typeface="Calibri"/>
              </a:rPr>
              <a:t>[Stores 1–3 thriving; Stores 4–5 dormant — executional, not product]</a:t>
            </a:r>
          </a:p>
        </p:txBody>
      </p:sp>
      <p:graphicFrame>
        <p:nvGraphicFramePr>
          <p:cNvPr id="9" name="Chart 8"/>
          <p:cNvGraphicFramePr>
            <a:graphicFrameLocks noGrp="1"/>
          </p:cNvGraphicFramePr>
          <p:nvPr/>
        </p:nvGraphicFramePr>
        <p:xfrm>
          <a:off x="5897880" y="2148840"/>
          <a:ext cx="5715000" cy="2331720"/>
        </p:xfrm>
        <a:graphic>
          <a:graphicData uri="http://schemas.openxmlformats.org/drawingml/2006/chart">
            <c:chart xmlns:c="http://schemas.openxmlformats.org/drawingml/2006/chart" r:id="rId2"/>
          </a:graphicData>
        </a:graphic>
      </p:graphicFrame>
      <p:graphicFrame>
        <p:nvGraphicFramePr>
          <p:cNvPr id="10" name="Chart 9"/>
          <p:cNvGraphicFramePr>
            <a:graphicFrameLocks noGrp="1"/>
          </p:cNvGraphicFramePr>
          <p:nvPr/>
        </p:nvGraphicFramePr>
        <p:xfrm>
          <a:off x="5897880" y="4617720"/>
          <a:ext cx="5715000" cy="1554480"/>
        </p:xfrm>
        <a:graphic>
          <a:graphicData uri="http://schemas.openxmlformats.org/drawingml/2006/chart">
            <c:chart xmlns:c="http://schemas.openxmlformats.org/drawingml/2006/chart" r:id="rId3"/>
          </a:graphicData>
        </a:graphic>
      </p:graphicFrame>
      <p:sp>
        <p:nvSpPr>
          <p:cNvPr id="11" name="Rectangle 10"/>
          <p:cNvSpPr/>
          <p:nvPr/>
        </p:nvSpPr>
        <p:spPr>
          <a:xfrm>
            <a:off x="548640" y="6446520"/>
            <a:ext cx="11064240" cy="10972"/>
          </a:xfrm>
          <a:prstGeom prst="rect">
            <a:avLst/>
          </a:prstGeom>
          <a:solidFill>
            <a:srgbClr val="3A2F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48640" y="6510528"/>
            <a:ext cx="9144000" cy="274320"/>
          </a:xfrm>
          <a:prstGeom prst="rect">
            <a:avLst/>
          </a:prstGeom>
          <a:noFill/>
        </p:spPr>
        <p:txBody>
          <a:bodyPr wrap="square" anchor="t" lIns="0" rIns="0" tIns="0" bIns="0">
            <a:spAutoFit/>
          </a:bodyPr>
          <a:lstStyle/>
          <a:p>
            <a:pPr algn="l">
              <a:spcBef>
                <a:spcPts val="0"/>
              </a:spcBef>
              <a:spcAft>
                <a:spcPts val="600"/>
              </a:spcAft>
            </a:pPr>
            <a:r>
              <a:rPr sz="900" b="0" i="0">
                <a:solidFill>
                  <a:srgbClr val="9A8A76"/>
                </a:solidFill>
                <a:latin typeface="Calibri"/>
              </a:rPr>
              <a:t>Bob's Burgers · Online Ordering Growth Plan   —   Prepared by Harshleen Kaur, CSM</a:t>
            </a:r>
          </a:p>
        </p:txBody>
      </p:sp>
      <p:sp>
        <p:nvSpPr>
          <p:cNvPr id="13" name="TextBox 12"/>
          <p:cNvSpPr txBox="1"/>
          <p:nvPr/>
        </p:nvSpPr>
        <p:spPr>
          <a:xfrm>
            <a:off x="10607040" y="6510528"/>
            <a:ext cx="1005840" cy="274320"/>
          </a:xfrm>
          <a:prstGeom prst="rect">
            <a:avLst/>
          </a:prstGeom>
          <a:noFill/>
        </p:spPr>
        <p:txBody>
          <a:bodyPr wrap="square" anchor="t" lIns="0" rIns="0" tIns="0" bIns="0">
            <a:spAutoFit/>
          </a:bodyPr>
          <a:lstStyle/>
          <a:p>
            <a:pPr algn="r">
              <a:spcBef>
                <a:spcPts val="0"/>
              </a:spcBef>
              <a:spcAft>
                <a:spcPts val="600"/>
              </a:spcAft>
            </a:pPr>
            <a:r>
              <a:rPr sz="900" b="0" i="0">
                <a:solidFill>
                  <a:srgbClr val="9A8A76"/>
                </a:solidFill>
                <a:latin typeface="Consolas"/>
              </a:rPr>
              <a:t>1 / 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511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64592" cy="685800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11480"/>
            <a:ext cx="10515600" cy="365760"/>
          </a:xfrm>
          <a:prstGeom prst="rect">
            <a:avLst/>
          </a:prstGeom>
          <a:noFill/>
        </p:spPr>
        <p:txBody>
          <a:bodyPr wrap="square" anchor="t" lIns="0" rIns="0" tIns="0" bIns="0">
            <a:spAutoFit/>
          </a:bodyPr>
          <a:lstStyle/>
          <a:p>
            <a:pPr algn="l">
              <a:spcBef>
                <a:spcPts val="0"/>
              </a:spcBef>
              <a:spcAft>
                <a:spcPts val="600"/>
              </a:spcAft>
            </a:pPr>
            <a:r>
              <a:rPr sz="1200" b="1" i="0">
                <a:solidFill>
                  <a:srgbClr val="F5A623"/>
                </a:solidFill>
                <a:latin typeface="Consolas"/>
              </a:rPr>
              <a:t>PART 1 · VALUE vs COST</a:t>
            </a:r>
          </a:p>
        </p:txBody>
      </p:sp>
      <p:sp>
        <p:nvSpPr>
          <p:cNvPr id="5" name="TextBox 4"/>
          <p:cNvSpPr txBox="1"/>
          <p:nvPr/>
        </p:nvSpPr>
        <p:spPr>
          <a:xfrm>
            <a:off x="502920" y="713232"/>
            <a:ext cx="11155680" cy="1371600"/>
          </a:xfrm>
          <a:prstGeom prst="rect">
            <a:avLst/>
          </a:prstGeom>
          <a:noFill/>
        </p:spPr>
        <p:txBody>
          <a:bodyPr wrap="square" anchor="t" lIns="0" rIns="0" tIns="0" bIns="0">
            <a:spAutoFit/>
          </a:bodyPr>
          <a:lstStyle/>
          <a:p>
            <a:pPr algn="l">
              <a:lnSpc>
                <a:spcPct val="102000"/>
              </a:lnSpc>
              <a:spcBef>
                <a:spcPts val="0"/>
              </a:spcBef>
              <a:spcAft>
                <a:spcPts val="600"/>
              </a:spcAft>
            </a:pPr>
            <a:r>
              <a:rPr sz="3300" b="0" i="0">
                <a:solidFill>
                  <a:srgbClr val="F4ECE1"/>
                </a:solidFill>
                <a:latin typeface="Georgia"/>
              </a:rPr>
              <a:t>The math already works.</a:t>
            </a:r>
          </a:p>
        </p:txBody>
      </p:sp>
      <p:sp>
        <p:nvSpPr>
          <p:cNvPr id="6" name="TextBox 5"/>
          <p:cNvSpPr txBox="1"/>
          <p:nvPr/>
        </p:nvSpPr>
        <p:spPr>
          <a:xfrm>
            <a:off x="11064240" y="365760"/>
            <a:ext cx="822960" cy="365760"/>
          </a:xfrm>
          <a:prstGeom prst="rect">
            <a:avLst/>
          </a:prstGeom>
          <a:noFill/>
        </p:spPr>
        <p:txBody>
          <a:bodyPr wrap="square" anchor="t" lIns="0" rIns="0" tIns="0" bIns="0">
            <a:spAutoFit/>
          </a:bodyPr>
          <a:lstStyle/>
          <a:p>
            <a:pPr algn="r">
              <a:spcBef>
                <a:spcPts val="0"/>
              </a:spcBef>
              <a:spcAft>
                <a:spcPts val="600"/>
              </a:spcAft>
            </a:pPr>
            <a:r>
              <a:rPr sz="1300" b="0" i="0">
                <a:solidFill>
                  <a:srgbClr val="9A8A76"/>
                </a:solidFill>
                <a:latin typeface="Consolas"/>
              </a:rPr>
              <a:t>02</a:t>
            </a:r>
          </a:p>
        </p:txBody>
      </p:sp>
      <p:graphicFrame>
        <p:nvGraphicFramePr>
          <p:cNvPr id="7" name="Chart 6"/>
          <p:cNvGraphicFramePr>
            <a:graphicFrameLocks noGrp="1"/>
          </p:cNvGraphicFramePr>
          <p:nvPr/>
        </p:nvGraphicFramePr>
        <p:xfrm>
          <a:off x="548640" y="2240280"/>
          <a:ext cx="6035040" cy="3840480"/>
        </p:xfrm>
        <a:graphic>
          <a:graphicData uri="http://schemas.openxmlformats.org/drawingml/2006/chart">
            <c:chart xmlns:c="http://schemas.openxmlformats.org/drawingml/2006/chart" r:id="rId2"/>
          </a:graphicData>
        </a:graphic>
      </p:graphicFrame>
      <p:sp>
        <p:nvSpPr>
          <p:cNvPr id="8" name="Rounded Rectangle 7"/>
          <p:cNvSpPr/>
          <p:nvPr/>
        </p:nvSpPr>
        <p:spPr>
          <a:xfrm>
            <a:off x="6858000" y="2240280"/>
            <a:ext cx="4754880" cy="1828800"/>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178040" y="2423160"/>
            <a:ext cx="4206240" cy="1554480"/>
          </a:xfrm>
          <a:prstGeom prst="rect">
            <a:avLst/>
          </a:prstGeom>
          <a:noFill/>
        </p:spPr>
        <p:txBody>
          <a:bodyPr wrap="square" anchor="ctr" lIns="0" rIns="0" tIns="0" bIns="0">
            <a:spAutoFit/>
          </a:bodyPr>
          <a:lstStyle/>
          <a:p>
            <a:pPr algn="l">
              <a:spcBef>
                <a:spcPts val="0"/>
              </a:spcBef>
              <a:spcAft>
                <a:spcPts val="200"/>
              </a:spcAft>
            </a:pPr>
            <a:r>
              <a:rPr sz="3000" b="0" i="0">
                <a:solidFill>
                  <a:srgbClr val="F5A623"/>
                </a:solidFill>
                <a:latin typeface="Georgia"/>
              </a:rPr>
              <a:t>$1,025 / mo</a:t>
            </a:r>
          </a:p>
          <a:p>
            <a:pPr algn="l">
              <a:spcBef>
                <a:spcPts val="0"/>
              </a:spcBef>
              <a:spcAft>
                <a:spcPts val="800"/>
              </a:spcAft>
            </a:pPr>
            <a:r>
              <a:rPr sz="1200" b="0" i="0">
                <a:solidFill>
                  <a:srgbClr val="CDBFAC"/>
                </a:solidFill>
                <a:latin typeface="Calibri"/>
              </a:rPr>
              <a:t>total package cost — 5 stores × $205</a:t>
            </a:r>
          </a:p>
          <a:p>
            <a:pPr algn="l">
              <a:spcBef>
                <a:spcPts val="0"/>
              </a:spcBef>
              <a:spcAft>
                <a:spcPts val="600"/>
              </a:spcAft>
            </a:pPr>
            <a:r>
              <a:rPr sz="1500" b="0" i="0">
                <a:solidFill>
                  <a:srgbClr val="E8482B"/>
                </a:solidFill>
                <a:latin typeface="Calibri"/>
              </a:rPr>
              <a:t/>
            </a:r>
            <a:r>
              <a:rPr sz="1500" i="1">
                <a:solidFill>
                  <a:srgbClr val="E8482B"/>
                </a:solidFill>
                <a:latin typeface="Calibri"/>
              </a:rPr>
              <a:t>[ ≈ X× return on every $1 spent ]</a:t>
            </a:r>
          </a:p>
        </p:txBody>
      </p:sp>
      <p:sp>
        <p:nvSpPr>
          <p:cNvPr id="10" name="Rounded Rectangle 9"/>
          <p:cNvSpPr/>
          <p:nvPr/>
        </p:nvSpPr>
        <p:spPr>
          <a:xfrm>
            <a:off x="6858000" y="4251960"/>
            <a:ext cx="4754880" cy="1828800"/>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178040" y="4434840"/>
            <a:ext cx="4206240" cy="1554480"/>
          </a:xfrm>
          <a:prstGeom prst="rect">
            <a:avLst/>
          </a:prstGeom>
          <a:noFill/>
        </p:spPr>
        <p:txBody>
          <a:bodyPr wrap="square" anchor="t" lIns="0" rIns="0" tIns="0" bIns="0">
            <a:spAutoFit/>
          </a:bodyPr>
          <a:lstStyle/>
          <a:p>
            <a:pPr algn="l">
              <a:spcBef>
                <a:spcPts val="0"/>
              </a:spcBef>
              <a:spcAft>
                <a:spcPts val="600"/>
              </a:spcAft>
            </a:pPr>
            <a:r>
              <a:rPr sz="1100" b="1" i="0">
                <a:solidFill>
                  <a:srgbClr val="F5A623"/>
                </a:solidFill>
                <a:latin typeface="Consolas"/>
              </a:rPr>
              <a:t>THE ASSETS HE’D FORFEIT</a:t>
            </a:r>
          </a:p>
          <a:p>
            <a:pPr algn="l">
              <a:spcBef>
                <a:spcPts val="0"/>
              </a:spcBef>
              <a:spcAft>
                <a:spcPts val="200"/>
              </a:spcAft>
            </a:pPr>
            <a:r>
              <a:rPr sz="1250" b="1" i="0">
                <a:solidFill>
                  <a:srgbClr val="F4ECE1"/>
                </a:solidFill>
                <a:latin typeface="Calibri"/>
              </a:rPr>
              <a:t>Owned customer list &amp; data</a:t>
            </a:r>
          </a:p>
          <a:p>
            <a:pPr algn="l">
              <a:lnSpc>
                <a:spcPct val="105000"/>
              </a:lnSpc>
              <a:spcBef>
                <a:spcPts val="0"/>
              </a:spcBef>
              <a:spcAft>
                <a:spcPts val="600"/>
              </a:spcAft>
            </a:pPr>
            <a:r>
              <a:rPr sz="1000" b="0" i="0">
                <a:solidFill>
                  <a:srgbClr val="CDBFAC"/>
                </a:solidFill>
                <a:latin typeface="Calibri"/>
              </a:rPr>
              <a:t>leaves with the old provider — gone</a:t>
            </a:r>
          </a:p>
          <a:p>
            <a:pPr algn="l">
              <a:spcBef>
                <a:spcPts val="0"/>
              </a:spcBef>
              <a:spcAft>
                <a:spcPts val="200"/>
              </a:spcAft>
            </a:pPr>
            <a:r>
              <a:rPr sz="1250" b="1" i="0">
                <a:solidFill>
                  <a:srgbClr val="F4ECE1"/>
                </a:solidFill>
                <a:latin typeface="Calibri"/>
              </a:rPr>
              <a:t>Branded website &amp; custom app</a:t>
            </a:r>
          </a:p>
          <a:p>
            <a:pPr algn="l">
              <a:lnSpc>
                <a:spcPct val="105000"/>
              </a:lnSpc>
              <a:spcBef>
                <a:spcPts val="0"/>
              </a:spcBef>
              <a:spcAft>
                <a:spcPts val="600"/>
              </a:spcAft>
            </a:pPr>
            <a:r>
              <a:rPr sz="1000" b="0" i="0">
                <a:solidFill>
                  <a:srgbClr val="CDBFAC"/>
                </a:solidFill>
                <a:latin typeface="Calibri"/>
              </a:rPr>
              <a:t>first-party channel, no marketplace fee</a:t>
            </a:r>
          </a:p>
          <a:p>
            <a:pPr algn="l">
              <a:spcBef>
                <a:spcPts val="0"/>
              </a:spcBef>
              <a:spcAft>
                <a:spcPts val="200"/>
              </a:spcAft>
            </a:pPr>
            <a:r>
              <a:rPr sz="1250" b="1" i="0">
                <a:solidFill>
                  <a:srgbClr val="F4ECE1"/>
                </a:solidFill>
                <a:latin typeface="Calibri"/>
              </a:rPr>
              <a:t>Loyalty momentum</a:t>
            </a:r>
          </a:p>
          <a:p>
            <a:pPr algn="l">
              <a:lnSpc>
                <a:spcPct val="105000"/>
              </a:lnSpc>
              <a:spcBef>
                <a:spcPts val="0"/>
              </a:spcBef>
              <a:spcAft>
                <a:spcPts val="600"/>
              </a:spcAft>
            </a:pPr>
            <a:r>
              <a:rPr sz="1000" b="0" i="0">
                <a:solidFill>
                  <a:srgbClr val="CDBFAC"/>
                </a:solidFill>
                <a:latin typeface="Calibri"/>
              </a:rPr>
              <a:t>repeat-visit engine he’s already built</a:t>
            </a:r>
          </a:p>
        </p:txBody>
      </p:sp>
      <p:sp>
        <p:nvSpPr>
          <p:cNvPr id="12" name="Rectangle 11"/>
          <p:cNvSpPr/>
          <p:nvPr/>
        </p:nvSpPr>
        <p:spPr>
          <a:xfrm>
            <a:off x="548640" y="6446520"/>
            <a:ext cx="11064240" cy="10972"/>
          </a:xfrm>
          <a:prstGeom prst="rect">
            <a:avLst/>
          </a:prstGeom>
          <a:solidFill>
            <a:srgbClr val="3A2F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48640" y="6510528"/>
            <a:ext cx="9144000" cy="274320"/>
          </a:xfrm>
          <a:prstGeom prst="rect">
            <a:avLst/>
          </a:prstGeom>
          <a:noFill/>
        </p:spPr>
        <p:txBody>
          <a:bodyPr wrap="square" anchor="t" lIns="0" rIns="0" tIns="0" bIns="0">
            <a:spAutoFit/>
          </a:bodyPr>
          <a:lstStyle/>
          <a:p>
            <a:pPr algn="l">
              <a:spcBef>
                <a:spcPts val="0"/>
              </a:spcBef>
              <a:spcAft>
                <a:spcPts val="600"/>
              </a:spcAft>
            </a:pPr>
            <a:r>
              <a:rPr sz="900" b="0" i="0">
                <a:solidFill>
                  <a:srgbClr val="9A8A76"/>
                </a:solidFill>
                <a:latin typeface="Calibri"/>
              </a:rPr>
              <a:t>Bob's Burgers · Online Ordering Growth Plan   —   Prepared by Harshleen Kaur, CSM</a:t>
            </a:r>
          </a:p>
        </p:txBody>
      </p:sp>
      <p:sp>
        <p:nvSpPr>
          <p:cNvPr id="14" name="TextBox 13"/>
          <p:cNvSpPr txBox="1"/>
          <p:nvPr/>
        </p:nvSpPr>
        <p:spPr>
          <a:xfrm>
            <a:off x="10607040" y="6510528"/>
            <a:ext cx="1005840" cy="274320"/>
          </a:xfrm>
          <a:prstGeom prst="rect">
            <a:avLst/>
          </a:prstGeom>
          <a:noFill/>
        </p:spPr>
        <p:txBody>
          <a:bodyPr wrap="square" anchor="t" lIns="0" rIns="0" tIns="0" bIns="0">
            <a:spAutoFit/>
          </a:bodyPr>
          <a:lstStyle/>
          <a:p>
            <a:pPr algn="r">
              <a:spcBef>
                <a:spcPts val="0"/>
              </a:spcBef>
              <a:spcAft>
                <a:spcPts val="600"/>
              </a:spcAft>
            </a:pPr>
            <a:r>
              <a:rPr sz="900" b="0" i="0">
                <a:solidFill>
                  <a:srgbClr val="9A8A76"/>
                </a:solidFill>
                <a:latin typeface="Consolas"/>
              </a:rPr>
              <a:t>2 / 6</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511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64592" cy="685800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11480"/>
            <a:ext cx="10515600" cy="365760"/>
          </a:xfrm>
          <a:prstGeom prst="rect">
            <a:avLst/>
          </a:prstGeom>
          <a:noFill/>
        </p:spPr>
        <p:txBody>
          <a:bodyPr wrap="square" anchor="t" lIns="0" rIns="0" tIns="0" bIns="0">
            <a:spAutoFit/>
          </a:bodyPr>
          <a:lstStyle/>
          <a:p>
            <a:pPr algn="l">
              <a:spcBef>
                <a:spcPts val="0"/>
              </a:spcBef>
              <a:spcAft>
                <a:spcPts val="600"/>
              </a:spcAft>
            </a:pPr>
            <a:r>
              <a:rPr sz="1200" b="1" i="0">
                <a:solidFill>
                  <a:srgbClr val="F5A623"/>
                </a:solidFill>
                <a:latin typeface="Consolas"/>
              </a:rPr>
              <a:t>PART 1 · STRATEGY &amp; NEXT ACTION</a:t>
            </a:r>
          </a:p>
        </p:txBody>
      </p:sp>
      <p:sp>
        <p:nvSpPr>
          <p:cNvPr id="5" name="TextBox 4"/>
          <p:cNvSpPr txBox="1"/>
          <p:nvPr/>
        </p:nvSpPr>
        <p:spPr>
          <a:xfrm>
            <a:off x="502920" y="713232"/>
            <a:ext cx="11155680" cy="1371600"/>
          </a:xfrm>
          <a:prstGeom prst="rect">
            <a:avLst/>
          </a:prstGeom>
          <a:noFill/>
        </p:spPr>
        <p:txBody>
          <a:bodyPr wrap="square" anchor="t" lIns="0" rIns="0" tIns="0" bIns="0">
            <a:spAutoFit/>
          </a:bodyPr>
          <a:lstStyle/>
          <a:p>
            <a:pPr algn="l">
              <a:lnSpc>
                <a:spcPct val="102000"/>
              </a:lnSpc>
              <a:spcBef>
                <a:spcPts val="0"/>
              </a:spcBef>
              <a:spcAft>
                <a:spcPts val="600"/>
              </a:spcAft>
            </a:pPr>
            <a:r>
              <a:rPr sz="3300" b="0" i="0">
                <a:solidFill>
                  <a:srgbClr val="F4ECE1"/>
                </a:solidFill>
                <a:latin typeface="Georgia"/>
              </a:rPr>
              <a:t>The 90-day plan to make it undeniable.</a:t>
            </a:r>
          </a:p>
        </p:txBody>
      </p:sp>
      <p:sp>
        <p:nvSpPr>
          <p:cNvPr id="6" name="TextBox 5"/>
          <p:cNvSpPr txBox="1"/>
          <p:nvPr/>
        </p:nvSpPr>
        <p:spPr>
          <a:xfrm>
            <a:off x="11064240" y="365760"/>
            <a:ext cx="822960" cy="365760"/>
          </a:xfrm>
          <a:prstGeom prst="rect">
            <a:avLst/>
          </a:prstGeom>
          <a:noFill/>
        </p:spPr>
        <p:txBody>
          <a:bodyPr wrap="square" anchor="t" lIns="0" rIns="0" tIns="0" bIns="0">
            <a:spAutoFit/>
          </a:bodyPr>
          <a:lstStyle/>
          <a:p>
            <a:pPr algn="r">
              <a:spcBef>
                <a:spcPts val="0"/>
              </a:spcBef>
              <a:spcAft>
                <a:spcPts val="600"/>
              </a:spcAft>
            </a:pPr>
            <a:r>
              <a:rPr sz="1300" b="0" i="0">
                <a:solidFill>
                  <a:srgbClr val="9A8A76"/>
                </a:solidFill>
                <a:latin typeface="Consolas"/>
              </a:rPr>
              <a:t>03</a:t>
            </a:r>
          </a:p>
        </p:txBody>
      </p:sp>
      <p:sp>
        <p:nvSpPr>
          <p:cNvPr id="7" name="Rounded Rectangle 6"/>
          <p:cNvSpPr/>
          <p:nvPr/>
        </p:nvSpPr>
        <p:spPr>
          <a:xfrm>
            <a:off x="548640" y="2148840"/>
            <a:ext cx="2606040" cy="2286000"/>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2148840"/>
            <a:ext cx="2606040" cy="8229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49808" y="2331720"/>
            <a:ext cx="2240280" cy="2011680"/>
          </a:xfrm>
          <a:prstGeom prst="rect">
            <a:avLst/>
          </a:prstGeom>
          <a:noFill/>
        </p:spPr>
        <p:txBody>
          <a:bodyPr wrap="square" anchor="t" lIns="0" rIns="0" tIns="0" bIns="0">
            <a:spAutoFit/>
          </a:bodyPr>
          <a:lstStyle/>
          <a:p>
            <a:pPr algn="l">
              <a:spcBef>
                <a:spcPts val="0"/>
              </a:spcBef>
              <a:spcAft>
                <a:spcPts val="300"/>
              </a:spcAft>
            </a:pPr>
            <a:r>
              <a:rPr sz="1000" b="1" i="0">
                <a:solidFill>
                  <a:srgbClr val="F5A623"/>
                </a:solidFill>
                <a:latin typeface="Consolas"/>
              </a:rPr>
              <a:t>DAYS 0–30</a:t>
            </a:r>
          </a:p>
          <a:p>
            <a:pPr algn="l">
              <a:spcBef>
                <a:spcPts val="0"/>
              </a:spcBef>
              <a:spcAft>
                <a:spcPts val="500"/>
              </a:spcAft>
            </a:pPr>
            <a:r>
              <a:rPr sz="1600" b="0" i="0">
                <a:solidFill>
                  <a:srgbClr val="F4ECE1"/>
                </a:solidFill>
                <a:latin typeface="Georgia"/>
              </a:rPr>
              <a:t>ACTIVATE</a:t>
            </a:r>
          </a:p>
          <a:p>
            <a:pPr algn="l">
              <a:lnSpc>
                <a:spcPct val="108000"/>
              </a:lnSpc>
              <a:spcBef>
                <a:spcPts val="0"/>
              </a:spcBef>
              <a:spcAft>
                <a:spcPts val="600"/>
              </a:spcAft>
            </a:pPr>
            <a:r>
              <a:rPr sz="1100" b="0" i="0">
                <a:solidFill>
                  <a:srgbClr val="CDBFAC"/>
                </a:solidFill>
                <a:latin typeface="Calibri"/>
              </a:rPr>
              <a:t>Audit unused Pro features. Build 2–3 CRM campaigns, switch on loyalty pushes, promote the custom app.</a:t>
            </a:r>
          </a:p>
        </p:txBody>
      </p:sp>
      <p:sp>
        <p:nvSpPr>
          <p:cNvPr id="10" name="Rounded Rectangle 9"/>
          <p:cNvSpPr/>
          <p:nvPr/>
        </p:nvSpPr>
        <p:spPr>
          <a:xfrm>
            <a:off x="3337560" y="2148840"/>
            <a:ext cx="2606040" cy="2286000"/>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337560" y="2148840"/>
            <a:ext cx="2606040" cy="8229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538728" y="2331720"/>
            <a:ext cx="2240280" cy="2011680"/>
          </a:xfrm>
          <a:prstGeom prst="rect">
            <a:avLst/>
          </a:prstGeom>
          <a:noFill/>
        </p:spPr>
        <p:txBody>
          <a:bodyPr wrap="square" anchor="t" lIns="0" rIns="0" tIns="0" bIns="0">
            <a:spAutoFit/>
          </a:bodyPr>
          <a:lstStyle/>
          <a:p>
            <a:pPr algn="l">
              <a:spcBef>
                <a:spcPts val="0"/>
              </a:spcBef>
              <a:spcAft>
                <a:spcPts val="300"/>
              </a:spcAft>
            </a:pPr>
            <a:r>
              <a:rPr sz="1000" b="1" i="0">
                <a:solidFill>
                  <a:srgbClr val="F5A623"/>
                </a:solidFill>
                <a:latin typeface="Consolas"/>
              </a:rPr>
              <a:t>DAYS 30–60</a:t>
            </a:r>
          </a:p>
          <a:p>
            <a:pPr algn="l">
              <a:spcBef>
                <a:spcPts val="0"/>
              </a:spcBef>
              <a:spcAft>
                <a:spcPts val="500"/>
              </a:spcAft>
            </a:pPr>
            <a:r>
              <a:rPr sz="1600" b="0" i="0">
                <a:solidFill>
                  <a:srgbClr val="F4ECE1"/>
                </a:solidFill>
                <a:latin typeface="Georgia"/>
              </a:rPr>
              <a:t>PROVE</a:t>
            </a:r>
          </a:p>
          <a:p>
            <a:pPr algn="l">
              <a:lnSpc>
                <a:spcPct val="108000"/>
              </a:lnSpc>
              <a:spcBef>
                <a:spcPts val="0"/>
              </a:spcBef>
              <a:spcAft>
                <a:spcPts val="600"/>
              </a:spcAft>
            </a:pPr>
            <a:r>
              <a:rPr sz="1100" b="0" i="0">
                <a:solidFill>
                  <a:srgbClr val="CDBFAC"/>
                </a:solidFill>
                <a:latin typeface="Calibri"/>
              </a:rPr>
              <a:t>Stand up a simple ROI dashboard so Bob SEES results weekly. Biweekly check-ins.</a:t>
            </a:r>
          </a:p>
        </p:txBody>
      </p:sp>
      <p:sp>
        <p:nvSpPr>
          <p:cNvPr id="13" name="Rounded Rectangle 12"/>
          <p:cNvSpPr/>
          <p:nvPr/>
        </p:nvSpPr>
        <p:spPr>
          <a:xfrm>
            <a:off x="6126480" y="2148840"/>
            <a:ext cx="2606040" cy="2286000"/>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126480" y="2148840"/>
            <a:ext cx="2606040" cy="8229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327648" y="2331720"/>
            <a:ext cx="2240280" cy="2011680"/>
          </a:xfrm>
          <a:prstGeom prst="rect">
            <a:avLst/>
          </a:prstGeom>
          <a:noFill/>
        </p:spPr>
        <p:txBody>
          <a:bodyPr wrap="square" anchor="t" lIns="0" rIns="0" tIns="0" bIns="0">
            <a:spAutoFit/>
          </a:bodyPr>
          <a:lstStyle/>
          <a:p>
            <a:pPr algn="l">
              <a:spcBef>
                <a:spcPts val="0"/>
              </a:spcBef>
              <a:spcAft>
                <a:spcPts val="300"/>
              </a:spcAft>
            </a:pPr>
            <a:r>
              <a:rPr sz="1000" b="1" i="0">
                <a:solidFill>
                  <a:srgbClr val="F5A623"/>
                </a:solidFill>
                <a:latin typeface="Consolas"/>
              </a:rPr>
              <a:t>DAYS 60–90</a:t>
            </a:r>
          </a:p>
          <a:p>
            <a:pPr algn="l">
              <a:spcBef>
                <a:spcPts val="0"/>
              </a:spcBef>
              <a:spcAft>
                <a:spcPts val="500"/>
              </a:spcAft>
            </a:pPr>
            <a:r>
              <a:rPr sz="1600" b="0" i="0">
                <a:solidFill>
                  <a:srgbClr val="F4ECE1"/>
                </a:solidFill>
                <a:latin typeface="Georgia"/>
              </a:rPr>
              <a:t>SCALE</a:t>
            </a:r>
          </a:p>
          <a:p>
            <a:pPr algn="l">
              <a:lnSpc>
                <a:spcPct val="108000"/>
              </a:lnSpc>
              <a:spcBef>
                <a:spcPts val="0"/>
              </a:spcBef>
              <a:spcAft>
                <a:spcPts val="600"/>
              </a:spcAft>
            </a:pPr>
            <a:r>
              <a:rPr sz="1100" b="0" i="0">
                <a:solidFill>
                  <a:srgbClr val="CDBFAC"/>
                </a:solidFill>
                <a:latin typeface="Calibri"/>
              </a:rPr>
              <a:t>Lift laggard stores to the leaders’ playbook. Hit the targets you both signed.</a:t>
            </a:r>
          </a:p>
        </p:txBody>
      </p:sp>
      <p:sp>
        <p:nvSpPr>
          <p:cNvPr id="16" name="Rounded Rectangle 15"/>
          <p:cNvSpPr/>
          <p:nvPr/>
        </p:nvSpPr>
        <p:spPr>
          <a:xfrm>
            <a:off x="8915400" y="2148840"/>
            <a:ext cx="2606040" cy="2286000"/>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8915400" y="2148840"/>
            <a:ext cx="2606040" cy="8229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9116568" y="2331720"/>
            <a:ext cx="2240280" cy="2011680"/>
          </a:xfrm>
          <a:prstGeom prst="rect">
            <a:avLst/>
          </a:prstGeom>
          <a:noFill/>
        </p:spPr>
        <p:txBody>
          <a:bodyPr wrap="square" anchor="t" lIns="0" rIns="0" tIns="0" bIns="0">
            <a:spAutoFit/>
          </a:bodyPr>
          <a:lstStyle/>
          <a:p>
            <a:pPr algn="l">
              <a:spcBef>
                <a:spcPts val="0"/>
              </a:spcBef>
              <a:spcAft>
                <a:spcPts val="300"/>
              </a:spcAft>
            </a:pPr>
            <a:r>
              <a:rPr sz="1000" b="1" i="0">
                <a:solidFill>
                  <a:srgbClr val="F5A623"/>
                </a:solidFill>
                <a:latin typeface="Consolas"/>
              </a:rPr>
              <a:t>DAY 90</a:t>
            </a:r>
          </a:p>
          <a:p>
            <a:pPr algn="l">
              <a:spcBef>
                <a:spcPts val="0"/>
              </a:spcBef>
              <a:spcAft>
                <a:spcPts val="500"/>
              </a:spcAft>
            </a:pPr>
            <a:r>
              <a:rPr sz="1600" b="0" i="0">
                <a:solidFill>
                  <a:srgbClr val="F4ECE1"/>
                </a:solidFill>
                <a:latin typeface="Georgia"/>
              </a:rPr>
              <a:t>DECIDE</a:t>
            </a:r>
          </a:p>
          <a:p>
            <a:pPr algn="l">
              <a:lnSpc>
                <a:spcPct val="108000"/>
              </a:lnSpc>
              <a:spcBef>
                <a:spcPts val="0"/>
              </a:spcBef>
              <a:spcAft>
                <a:spcPts val="600"/>
              </a:spcAft>
            </a:pPr>
            <a:r>
              <a:rPr sz="1100" b="0" i="0">
                <a:solidFill>
                  <a:srgbClr val="CDBFAC"/>
                </a:solidFill>
                <a:latin typeface="Calibri"/>
              </a:rPr>
              <a:t>QBR with the before/after. Value is now visible — renew &amp; expand, not downgrade.</a:t>
            </a:r>
          </a:p>
        </p:txBody>
      </p:sp>
      <p:sp>
        <p:nvSpPr>
          <p:cNvPr id="19" name="Rounded Rectangle 18"/>
          <p:cNvSpPr/>
          <p:nvPr/>
        </p:nvSpPr>
        <p:spPr>
          <a:xfrm>
            <a:off x="548640" y="4709160"/>
            <a:ext cx="11064240" cy="1417320"/>
          </a:xfrm>
          <a:prstGeom prst="roundRect">
            <a:avLst>
              <a:gd name="adj" fmla="val 6000"/>
            </a:avLst>
          </a:prstGeom>
          <a:solidFill>
            <a:srgbClr val="2A1612"/>
          </a:solidFill>
          <a:ln w="15875">
            <a:solidFill>
              <a:srgbClr val="E8482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68680" y="4864608"/>
            <a:ext cx="7680960" cy="1188720"/>
          </a:xfrm>
          <a:prstGeom prst="rect">
            <a:avLst/>
          </a:prstGeom>
          <a:noFill/>
        </p:spPr>
        <p:txBody>
          <a:bodyPr wrap="square" anchor="ctr" lIns="0" rIns="0" tIns="0" bIns="0">
            <a:spAutoFit/>
          </a:bodyPr>
          <a:lstStyle/>
          <a:p>
            <a:pPr algn="l">
              <a:spcBef>
                <a:spcPts val="0"/>
              </a:spcBef>
              <a:spcAft>
                <a:spcPts val="400"/>
              </a:spcAft>
            </a:pPr>
            <a:r>
              <a:rPr sz="1100" b="1" i="0">
                <a:solidFill>
                  <a:srgbClr val="E8482B"/>
                </a:solidFill>
                <a:latin typeface="Consolas"/>
              </a:rPr>
              <a:t>THE SINGLE MOST IMPORTANT NEXT ACTION</a:t>
            </a:r>
          </a:p>
          <a:p>
            <a:pPr algn="l">
              <a:lnSpc>
                <a:spcPct val="105000"/>
              </a:lnSpc>
              <a:spcBef>
                <a:spcPts val="0"/>
              </a:spcBef>
              <a:spcAft>
                <a:spcPts val="0"/>
              </a:spcAft>
            </a:pPr>
            <a:r>
              <a:rPr sz="1700" b="0" i="0">
                <a:solidFill>
                  <a:srgbClr val="F4ECE1"/>
                </a:solidFill>
                <a:latin typeface="Georgia"/>
              </a:rPr>
              <a:t>Book &amp; run a data-driven “Value &amp; Growth” working session within 72 hours.</a:t>
            </a:r>
          </a:p>
        </p:txBody>
      </p:sp>
      <p:sp>
        <p:nvSpPr>
          <p:cNvPr id="21" name="TextBox 20"/>
          <p:cNvSpPr txBox="1"/>
          <p:nvPr/>
        </p:nvSpPr>
        <p:spPr>
          <a:xfrm>
            <a:off x="8732520" y="4864608"/>
            <a:ext cx="2743200" cy="1188720"/>
          </a:xfrm>
          <a:prstGeom prst="rect">
            <a:avLst/>
          </a:prstGeom>
          <a:noFill/>
        </p:spPr>
        <p:txBody>
          <a:bodyPr wrap="square" anchor="ctr" lIns="0" rIns="0" tIns="0" bIns="0">
            <a:spAutoFit/>
          </a:bodyPr>
          <a:lstStyle/>
          <a:p>
            <a:pPr algn="r">
              <a:spcBef>
                <a:spcPts val="0"/>
              </a:spcBef>
              <a:spcAft>
                <a:spcPts val="200"/>
              </a:spcAft>
            </a:pPr>
            <a:r>
              <a:rPr sz="1100" b="1" i="0">
                <a:solidFill>
                  <a:srgbClr val="E8482B"/>
                </a:solidFill>
                <a:latin typeface="Consolas"/>
              </a:rPr>
              <a:t>OWNER</a:t>
            </a:r>
          </a:p>
          <a:p>
            <a:pPr algn="r">
              <a:spcBef>
                <a:spcPts val="0"/>
              </a:spcBef>
              <a:spcAft>
                <a:spcPts val="100"/>
              </a:spcAft>
            </a:pPr>
            <a:r>
              <a:rPr sz="1500" b="1" i="0">
                <a:solidFill>
                  <a:srgbClr val="F5A623"/>
                </a:solidFill>
                <a:latin typeface="Calibri"/>
              </a:rPr>
              <a:t>Harshleen Kaur (CSM)</a:t>
            </a:r>
          </a:p>
          <a:p>
            <a:pPr algn="r">
              <a:spcBef>
                <a:spcPts val="0"/>
              </a:spcBef>
              <a:spcAft>
                <a:spcPts val="600"/>
              </a:spcAft>
            </a:pPr>
            <a:r>
              <a:rPr sz="1050" b="0" i="0">
                <a:solidFill>
                  <a:srgbClr val="CDBFAC"/>
                </a:solidFill>
                <a:latin typeface="Calibri"/>
              </a:rPr>
              <a:t>pulls in Enablement to activate features</a:t>
            </a:r>
          </a:p>
        </p:txBody>
      </p:sp>
      <p:sp>
        <p:nvSpPr>
          <p:cNvPr id="22" name="Rectangle 21"/>
          <p:cNvSpPr/>
          <p:nvPr/>
        </p:nvSpPr>
        <p:spPr>
          <a:xfrm>
            <a:off x="548640" y="6446520"/>
            <a:ext cx="11064240" cy="10972"/>
          </a:xfrm>
          <a:prstGeom prst="rect">
            <a:avLst/>
          </a:prstGeom>
          <a:solidFill>
            <a:srgbClr val="3A2F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48640" y="6510528"/>
            <a:ext cx="9144000" cy="274320"/>
          </a:xfrm>
          <a:prstGeom prst="rect">
            <a:avLst/>
          </a:prstGeom>
          <a:noFill/>
        </p:spPr>
        <p:txBody>
          <a:bodyPr wrap="square" anchor="t" lIns="0" rIns="0" tIns="0" bIns="0">
            <a:spAutoFit/>
          </a:bodyPr>
          <a:lstStyle/>
          <a:p>
            <a:pPr algn="l">
              <a:spcBef>
                <a:spcPts val="0"/>
              </a:spcBef>
              <a:spcAft>
                <a:spcPts val="600"/>
              </a:spcAft>
            </a:pPr>
            <a:r>
              <a:rPr sz="900" b="0" i="0">
                <a:solidFill>
                  <a:srgbClr val="9A8A76"/>
                </a:solidFill>
                <a:latin typeface="Calibri"/>
              </a:rPr>
              <a:t>Bob's Burgers · Online Ordering Growth Plan   —   Prepared by Harshleen Kaur, CSM</a:t>
            </a:r>
          </a:p>
        </p:txBody>
      </p:sp>
      <p:sp>
        <p:nvSpPr>
          <p:cNvPr id="24" name="TextBox 23"/>
          <p:cNvSpPr txBox="1"/>
          <p:nvPr/>
        </p:nvSpPr>
        <p:spPr>
          <a:xfrm>
            <a:off x="10607040" y="6510528"/>
            <a:ext cx="1005840" cy="274320"/>
          </a:xfrm>
          <a:prstGeom prst="rect">
            <a:avLst/>
          </a:prstGeom>
          <a:noFill/>
        </p:spPr>
        <p:txBody>
          <a:bodyPr wrap="square" anchor="t" lIns="0" rIns="0" tIns="0" bIns="0">
            <a:spAutoFit/>
          </a:bodyPr>
          <a:lstStyle/>
          <a:p>
            <a:pPr algn="r">
              <a:spcBef>
                <a:spcPts val="0"/>
              </a:spcBef>
              <a:spcAft>
                <a:spcPts val="600"/>
              </a:spcAft>
            </a:pPr>
            <a:r>
              <a:rPr sz="900" b="0" i="0">
                <a:solidFill>
                  <a:srgbClr val="9A8A76"/>
                </a:solidFill>
                <a:latin typeface="Consolas"/>
              </a:rPr>
              <a:t>3 / 6</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511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64592" cy="685800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11480"/>
            <a:ext cx="10515600" cy="365760"/>
          </a:xfrm>
          <a:prstGeom prst="rect">
            <a:avLst/>
          </a:prstGeom>
          <a:noFill/>
        </p:spPr>
        <p:txBody>
          <a:bodyPr wrap="square" anchor="t" lIns="0" rIns="0" tIns="0" bIns="0">
            <a:spAutoFit/>
          </a:bodyPr>
          <a:lstStyle/>
          <a:p>
            <a:pPr algn="l">
              <a:spcBef>
                <a:spcPts val="0"/>
              </a:spcBef>
              <a:spcAft>
                <a:spcPts val="600"/>
              </a:spcAft>
            </a:pPr>
            <a:r>
              <a:rPr sz="1200" b="1" i="0">
                <a:solidFill>
                  <a:srgbClr val="F5A623"/>
                </a:solidFill>
                <a:latin typeface="Consolas"/>
              </a:rPr>
              <a:t>PART 1 · THE RESPONSE</a:t>
            </a:r>
          </a:p>
        </p:txBody>
      </p:sp>
      <p:sp>
        <p:nvSpPr>
          <p:cNvPr id="5" name="TextBox 4"/>
          <p:cNvSpPr txBox="1"/>
          <p:nvPr/>
        </p:nvSpPr>
        <p:spPr>
          <a:xfrm>
            <a:off x="502920" y="713232"/>
            <a:ext cx="11155680" cy="1371600"/>
          </a:xfrm>
          <a:prstGeom prst="rect">
            <a:avLst/>
          </a:prstGeom>
          <a:noFill/>
        </p:spPr>
        <p:txBody>
          <a:bodyPr wrap="square" anchor="t" lIns="0" rIns="0" tIns="0" bIns="0">
            <a:spAutoFit/>
          </a:bodyPr>
          <a:lstStyle/>
          <a:p>
            <a:pPr algn="l">
              <a:lnSpc>
                <a:spcPct val="102000"/>
              </a:lnSpc>
              <a:spcBef>
                <a:spcPts val="0"/>
              </a:spcBef>
              <a:spcAft>
                <a:spcPts val="600"/>
              </a:spcAft>
            </a:pPr>
            <a:r>
              <a:rPr sz="3300" b="0" i="0">
                <a:solidFill>
                  <a:srgbClr val="F4ECE1"/>
                </a:solidFill>
                <a:latin typeface="Georgia"/>
              </a:rPr>
              <a:t>The exact email I’d send Bob.</a:t>
            </a:r>
          </a:p>
        </p:txBody>
      </p:sp>
      <p:sp>
        <p:nvSpPr>
          <p:cNvPr id="6" name="TextBox 5"/>
          <p:cNvSpPr txBox="1"/>
          <p:nvPr/>
        </p:nvSpPr>
        <p:spPr>
          <a:xfrm>
            <a:off x="11064240" y="365760"/>
            <a:ext cx="822960" cy="365760"/>
          </a:xfrm>
          <a:prstGeom prst="rect">
            <a:avLst/>
          </a:prstGeom>
          <a:noFill/>
        </p:spPr>
        <p:txBody>
          <a:bodyPr wrap="square" anchor="t" lIns="0" rIns="0" tIns="0" bIns="0">
            <a:spAutoFit/>
          </a:bodyPr>
          <a:lstStyle/>
          <a:p>
            <a:pPr algn="r">
              <a:spcBef>
                <a:spcPts val="0"/>
              </a:spcBef>
              <a:spcAft>
                <a:spcPts val="600"/>
              </a:spcAft>
            </a:pPr>
            <a:r>
              <a:rPr sz="1300" b="0" i="0">
                <a:solidFill>
                  <a:srgbClr val="9A8A76"/>
                </a:solidFill>
                <a:latin typeface="Consolas"/>
              </a:rPr>
              <a:t>04</a:t>
            </a:r>
          </a:p>
        </p:txBody>
      </p:sp>
      <p:sp>
        <p:nvSpPr>
          <p:cNvPr id="7" name="Rounded Rectangle 6"/>
          <p:cNvSpPr/>
          <p:nvPr/>
        </p:nvSpPr>
        <p:spPr>
          <a:xfrm>
            <a:off x="548640" y="2103120"/>
            <a:ext cx="11064240" cy="4069080"/>
          </a:xfrm>
          <a:prstGeom prst="roundRect">
            <a:avLst>
              <a:gd name="adj" fmla="val 6000"/>
            </a:avLst>
          </a:prstGeom>
          <a:solidFill>
            <a:srgbClr val="F4E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2331720"/>
            <a:ext cx="10332720" cy="3657600"/>
          </a:xfrm>
          <a:prstGeom prst="rect">
            <a:avLst/>
          </a:prstGeom>
          <a:noFill/>
        </p:spPr>
        <p:txBody>
          <a:bodyPr wrap="square" anchor="t" lIns="0" rIns="0" tIns="0" bIns="0">
            <a:spAutoFit/>
          </a:bodyPr>
          <a:lstStyle/>
          <a:p>
            <a:pPr algn="l">
              <a:spcBef>
                <a:spcPts val="0"/>
              </a:spcBef>
              <a:spcAft>
                <a:spcPts val="800"/>
              </a:spcAft>
            </a:pPr>
            <a:r>
              <a:rPr sz="1300" b="1" i="0">
                <a:solidFill>
                  <a:srgbClr val="241C14"/>
                </a:solidFill>
                <a:latin typeface="Calibri"/>
              </a:rPr>
              <a:t>Subject:  Re: Your Online Ordering Pro Package — let’s make sure it’s working for you</a:t>
            </a:r>
          </a:p>
          <a:p>
            <a:pPr>
              <a:lnSpc>
                <a:spcPct val="110000"/>
              </a:lnSpc>
              <a:spcAft>
                <a:spcPts val="700"/>
              </a:spcAft>
            </a:pPr>
            <a:r>
              <a:rPr sz="1200">
                <a:solidFill>
                  <a:srgbClr val="2B2218"/>
                </a:solidFill>
                <a:latin typeface="Calibri"/>
              </a:rPr>
              <a:t>Hi Bob,</a:t>
            </a:r>
          </a:p>
          <a:p>
            <a:pPr>
              <a:lnSpc>
                <a:spcPct val="110000"/>
              </a:lnSpc>
              <a:spcAft>
                <a:spcPts val="700"/>
              </a:spcAft>
            </a:pPr>
            <a:r>
              <a:rPr sz="1200">
                <a:solidFill>
                  <a:srgbClr val="2B2218"/>
                </a:solidFill>
                <a:latin typeface="Calibri"/>
              </a:rPr>
              <a:t>Thank you for the honest note — I’d much rather you tell me where things stand than walk away quietly. You moved to us in January to grow Bob’s Burgers, and if you’re not feeling that growth, helping fix it is exactly my job.</a:t>
            </a:r>
          </a:p>
          <a:p>
            <a:pPr>
              <a:lnSpc>
                <a:spcPct val="110000"/>
              </a:lnSpc>
              <a:spcAft>
                <a:spcPts val="700"/>
              </a:spcAft>
            </a:pPr>
            <a:r>
              <a:rPr sz="1200">
                <a:solidFill>
                  <a:srgbClr val="2B2218"/>
                </a:solidFill>
                <a:latin typeface="Calibri"/>
              </a:rPr>
              <a:t>Before we talk about any change to your contract, I want to earn that conversation by showing you what your own numbers tell me. Across all five locations, a few things stood out: [1–2 specific findings from your data]. I also see real, unused horsepower in your plan — [the CRM email &amp; loyalty tools you’re already paying for are barely switched on] — and that’s usually the difference between “fine” and “results.”</a:t>
            </a:r>
          </a:p>
          <a:p>
            <a:pPr>
              <a:lnSpc>
                <a:spcPct val="110000"/>
              </a:lnSpc>
              <a:spcAft>
                <a:spcPts val="700"/>
              </a:spcAft>
            </a:pPr>
            <a:r>
              <a:rPr sz="1200">
                <a:solidFill>
                  <a:srgbClr val="2B2218"/>
                </a:solidFill>
                <a:latin typeface="Calibri"/>
              </a:rPr>
              <a:t>Here’s what I’d like to do: a 30-minute working session this week where we (1) review your performance together, (2) turn on the Pro features driving the most revenue for merchants like you, and (3) set a 90-day plan with targets we both sign off on.</a:t>
            </a:r>
          </a:p>
          <a:p>
            <a:pPr>
              <a:lnSpc>
                <a:spcPct val="110000"/>
              </a:lnSpc>
              <a:spcAft>
                <a:spcPts val="700"/>
              </a:spcAft>
            </a:pPr>
            <a:r>
              <a:rPr sz="1200">
                <a:solidFill>
                  <a:srgbClr val="2B2218"/>
                </a:solidFill>
                <a:latin typeface="Calibri"/>
              </a:rPr>
              <a:t>Are you open to [Tuesday or Thursday] this week? I’ll bring your data and a plan — you just bring your goals.</a:t>
            </a:r>
          </a:p>
          <a:p>
            <a:pPr>
              <a:spcBef>
                <a:spcPts val="400"/>
              </a:spcBef>
            </a:pPr>
            <a:r>
              <a:rPr sz="1200" b="1">
                <a:solidFill>
                  <a:srgbClr val="241C14"/>
                </a:solidFill>
                <a:latin typeface="Calibri"/>
              </a:rPr>
              <a:t>Talk soon,  Harshleen Kaur  ·  CSM, Online Ordering</a:t>
            </a:r>
          </a:p>
        </p:txBody>
      </p:sp>
      <p:sp>
        <p:nvSpPr>
          <p:cNvPr id="9" name="Rectangle 8"/>
          <p:cNvSpPr/>
          <p:nvPr/>
        </p:nvSpPr>
        <p:spPr>
          <a:xfrm>
            <a:off x="548640" y="6446520"/>
            <a:ext cx="11064240" cy="10972"/>
          </a:xfrm>
          <a:prstGeom prst="rect">
            <a:avLst/>
          </a:prstGeom>
          <a:solidFill>
            <a:srgbClr val="3A2F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48640" y="6510528"/>
            <a:ext cx="9144000" cy="274320"/>
          </a:xfrm>
          <a:prstGeom prst="rect">
            <a:avLst/>
          </a:prstGeom>
          <a:noFill/>
        </p:spPr>
        <p:txBody>
          <a:bodyPr wrap="square" anchor="t" lIns="0" rIns="0" tIns="0" bIns="0">
            <a:spAutoFit/>
          </a:bodyPr>
          <a:lstStyle/>
          <a:p>
            <a:pPr algn="l">
              <a:spcBef>
                <a:spcPts val="0"/>
              </a:spcBef>
              <a:spcAft>
                <a:spcPts val="600"/>
              </a:spcAft>
            </a:pPr>
            <a:r>
              <a:rPr sz="900" b="0" i="0">
                <a:solidFill>
                  <a:srgbClr val="9A8A76"/>
                </a:solidFill>
                <a:latin typeface="Calibri"/>
              </a:rPr>
              <a:t>Bob's Burgers · Online Ordering Growth Plan   —   Prepared by Harshleen Kaur, CSM</a:t>
            </a:r>
          </a:p>
        </p:txBody>
      </p:sp>
      <p:sp>
        <p:nvSpPr>
          <p:cNvPr id="11" name="TextBox 10"/>
          <p:cNvSpPr txBox="1"/>
          <p:nvPr/>
        </p:nvSpPr>
        <p:spPr>
          <a:xfrm>
            <a:off x="10607040" y="6510528"/>
            <a:ext cx="1005840" cy="274320"/>
          </a:xfrm>
          <a:prstGeom prst="rect">
            <a:avLst/>
          </a:prstGeom>
          <a:noFill/>
        </p:spPr>
        <p:txBody>
          <a:bodyPr wrap="square" anchor="t" lIns="0" rIns="0" tIns="0" bIns="0">
            <a:spAutoFit/>
          </a:bodyPr>
          <a:lstStyle/>
          <a:p>
            <a:pPr algn="r">
              <a:spcBef>
                <a:spcPts val="0"/>
              </a:spcBef>
              <a:spcAft>
                <a:spcPts val="600"/>
              </a:spcAft>
            </a:pPr>
            <a:r>
              <a:rPr sz="900" b="0" i="0">
                <a:solidFill>
                  <a:srgbClr val="9A8A76"/>
                </a:solidFill>
                <a:latin typeface="Consolas"/>
              </a:rPr>
              <a:t>4 / 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511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64592" cy="685800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11480"/>
            <a:ext cx="10515600" cy="365760"/>
          </a:xfrm>
          <a:prstGeom prst="rect">
            <a:avLst/>
          </a:prstGeom>
          <a:noFill/>
        </p:spPr>
        <p:txBody>
          <a:bodyPr wrap="square" anchor="t" lIns="0" rIns="0" tIns="0" bIns="0">
            <a:spAutoFit/>
          </a:bodyPr>
          <a:lstStyle/>
          <a:p>
            <a:pPr algn="l">
              <a:spcBef>
                <a:spcPts val="0"/>
              </a:spcBef>
              <a:spcAft>
                <a:spcPts val="600"/>
              </a:spcAft>
            </a:pPr>
            <a:r>
              <a:rPr sz="1200" b="1" i="0">
                <a:solidFill>
                  <a:srgbClr val="F5A623"/>
                </a:solidFill>
                <a:latin typeface="Consolas"/>
              </a:rPr>
              <a:t>PART 2 · BOOK OF BUSINESS</a:t>
            </a:r>
          </a:p>
        </p:txBody>
      </p:sp>
      <p:sp>
        <p:nvSpPr>
          <p:cNvPr id="5" name="TextBox 4"/>
          <p:cNvSpPr txBox="1"/>
          <p:nvPr/>
        </p:nvSpPr>
        <p:spPr>
          <a:xfrm>
            <a:off x="502920" y="713232"/>
            <a:ext cx="11155680" cy="1371600"/>
          </a:xfrm>
          <a:prstGeom prst="rect">
            <a:avLst/>
          </a:prstGeom>
          <a:noFill/>
        </p:spPr>
        <p:txBody>
          <a:bodyPr wrap="square" anchor="t" lIns="0" rIns="0" tIns="0" bIns="0">
            <a:spAutoFit/>
          </a:bodyPr>
          <a:lstStyle/>
          <a:p>
            <a:pPr algn="l">
              <a:lnSpc>
                <a:spcPct val="102000"/>
              </a:lnSpc>
              <a:spcBef>
                <a:spcPts val="0"/>
              </a:spcBef>
              <a:spcAft>
                <a:spcPts val="600"/>
              </a:spcAft>
            </a:pPr>
            <a:r>
              <a:rPr sz="3300" b="0" i="0">
                <a:solidFill>
                  <a:srgbClr val="F4ECE1"/>
                </a:solidFill>
                <a:latin typeface="Georgia"/>
              </a:rPr>
              <a:t>My 100 merchants aren’t equal — they’re a portfolio.</a:t>
            </a:r>
          </a:p>
        </p:txBody>
      </p:sp>
      <p:sp>
        <p:nvSpPr>
          <p:cNvPr id="6" name="TextBox 5"/>
          <p:cNvSpPr txBox="1"/>
          <p:nvPr/>
        </p:nvSpPr>
        <p:spPr>
          <a:xfrm>
            <a:off x="11064240" y="365760"/>
            <a:ext cx="822960" cy="365760"/>
          </a:xfrm>
          <a:prstGeom prst="rect">
            <a:avLst/>
          </a:prstGeom>
          <a:noFill/>
        </p:spPr>
        <p:txBody>
          <a:bodyPr wrap="square" anchor="t" lIns="0" rIns="0" tIns="0" bIns="0">
            <a:spAutoFit/>
          </a:bodyPr>
          <a:lstStyle/>
          <a:p>
            <a:pPr algn="r">
              <a:spcBef>
                <a:spcPts val="0"/>
              </a:spcBef>
              <a:spcAft>
                <a:spcPts val="600"/>
              </a:spcAft>
            </a:pPr>
            <a:r>
              <a:rPr sz="1300" b="0" i="0">
                <a:solidFill>
                  <a:srgbClr val="9A8A76"/>
                </a:solidFill>
                <a:latin typeface="Consolas"/>
              </a:rPr>
              <a:t>05</a:t>
            </a:r>
          </a:p>
        </p:txBody>
      </p:sp>
      <p:sp>
        <p:nvSpPr>
          <p:cNvPr id="7" name="TextBox 6"/>
          <p:cNvSpPr txBox="1"/>
          <p:nvPr/>
        </p:nvSpPr>
        <p:spPr>
          <a:xfrm>
            <a:off x="548640" y="2057400"/>
            <a:ext cx="10972800" cy="457200"/>
          </a:xfrm>
          <a:prstGeom prst="rect">
            <a:avLst/>
          </a:prstGeom>
          <a:noFill/>
        </p:spPr>
        <p:txBody>
          <a:bodyPr wrap="square" anchor="t" lIns="0" rIns="0" tIns="0" bIns="0">
            <a:spAutoFit/>
          </a:bodyPr>
          <a:lstStyle/>
          <a:p>
            <a:pPr algn="l">
              <a:spcBef>
                <a:spcPts val="0"/>
              </a:spcBef>
              <a:spcAft>
                <a:spcPts val="600"/>
              </a:spcAft>
            </a:pPr>
            <a:r>
              <a:rPr sz="1200" b="1" i="0">
                <a:solidFill>
                  <a:srgbClr val="F5A623"/>
                </a:solidFill>
                <a:latin typeface="Consolas"/>
              </a:rPr>
              <a:t>TOP 3 INSIGHTS  (lead each with the number, not the adjective)</a:t>
            </a:r>
          </a:p>
        </p:txBody>
      </p:sp>
      <p:sp>
        <p:nvSpPr>
          <p:cNvPr id="8" name="Rounded Rectangle 7"/>
          <p:cNvSpPr/>
          <p:nvPr/>
        </p:nvSpPr>
        <p:spPr>
          <a:xfrm>
            <a:off x="548640" y="2514600"/>
            <a:ext cx="6400800" cy="1143000"/>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548640" y="2514600"/>
            <a:ext cx="82296" cy="114300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68680" y="2633472"/>
            <a:ext cx="5943600" cy="960120"/>
          </a:xfrm>
          <a:prstGeom prst="rect">
            <a:avLst/>
          </a:prstGeom>
          <a:noFill/>
        </p:spPr>
        <p:txBody>
          <a:bodyPr wrap="square" anchor="t" lIns="0" rIns="0" tIns="0" bIns="0">
            <a:spAutoFit/>
          </a:bodyPr>
          <a:lstStyle/>
          <a:p>
            <a:pPr algn="l">
              <a:spcBef>
                <a:spcPts val="0"/>
              </a:spcBef>
              <a:spcAft>
                <a:spcPts val="200"/>
              </a:spcAft>
            </a:pPr>
            <a:r>
              <a:rPr sz="1400" b="1" i="0">
                <a:solidFill>
                  <a:srgbClr val="F5A623"/>
                </a:solidFill>
                <a:latin typeface="Calibri"/>
              </a:rPr>
              <a:t>01  Concentration of value</a:t>
            </a:r>
          </a:p>
          <a:p>
            <a:pPr algn="l">
              <a:spcBef>
                <a:spcPts val="0"/>
              </a:spcBef>
              <a:spcAft>
                <a:spcPts val="100"/>
              </a:spcAft>
            </a:pPr>
            <a:r>
              <a:rPr sz="1250" b="0" i="1">
                <a:solidFill>
                  <a:srgbClr val="F4ECE1"/>
                </a:solidFill>
                <a:latin typeface="Calibri"/>
              </a:rPr>
              <a:t>“My top [N] merchants drive [X]% of revenue.”</a:t>
            </a:r>
          </a:p>
          <a:p>
            <a:pPr algn="l">
              <a:spcBef>
                <a:spcPts val="0"/>
              </a:spcBef>
              <a:spcAft>
                <a:spcPts val="600"/>
              </a:spcAft>
            </a:pPr>
            <a:r>
              <a:rPr sz="1150" b="0" i="0">
                <a:solidFill>
                  <a:srgbClr val="CDBFAC"/>
                </a:solidFill>
                <a:latin typeface="Calibri"/>
              </a:rPr>
              <a:t>→ they get named, scheduled, protected.</a:t>
            </a:r>
          </a:p>
        </p:txBody>
      </p:sp>
      <p:sp>
        <p:nvSpPr>
          <p:cNvPr id="11" name="Rounded Rectangle 10"/>
          <p:cNvSpPr/>
          <p:nvPr/>
        </p:nvSpPr>
        <p:spPr>
          <a:xfrm>
            <a:off x="548640" y="3767328"/>
            <a:ext cx="6400800" cy="1143000"/>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548640" y="3767328"/>
            <a:ext cx="82296" cy="1143000"/>
          </a:xfrm>
          <a:prstGeom prst="rect">
            <a:avLst/>
          </a:prstGeom>
          <a:solidFill>
            <a:srgbClr val="E848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68680" y="3886200"/>
            <a:ext cx="5943600" cy="960120"/>
          </a:xfrm>
          <a:prstGeom prst="rect">
            <a:avLst/>
          </a:prstGeom>
          <a:noFill/>
        </p:spPr>
        <p:txBody>
          <a:bodyPr wrap="square" anchor="t" lIns="0" rIns="0" tIns="0" bIns="0">
            <a:spAutoFit/>
          </a:bodyPr>
          <a:lstStyle/>
          <a:p>
            <a:pPr algn="l">
              <a:spcBef>
                <a:spcPts val="0"/>
              </a:spcBef>
              <a:spcAft>
                <a:spcPts val="200"/>
              </a:spcAft>
            </a:pPr>
            <a:r>
              <a:rPr sz="1400" b="1" i="0">
                <a:solidFill>
                  <a:srgbClr val="E8482B"/>
                </a:solidFill>
                <a:latin typeface="Calibri"/>
              </a:rPr>
              <a:t>02  Adoption predicts retention</a:t>
            </a:r>
          </a:p>
          <a:p>
            <a:pPr algn="l">
              <a:spcBef>
                <a:spcPts val="0"/>
              </a:spcBef>
              <a:spcAft>
                <a:spcPts val="100"/>
              </a:spcAft>
            </a:pPr>
            <a:r>
              <a:rPr sz="1250" b="0" i="1">
                <a:solidFill>
                  <a:srgbClr val="F4ECE1"/>
                </a:solidFill>
                <a:latin typeface="Calibri"/>
              </a:rPr>
              <a:t>“Low-adoption accounts show [the churn signals].”</a:t>
            </a:r>
          </a:p>
          <a:p>
            <a:pPr algn="l">
              <a:spcBef>
                <a:spcPts val="0"/>
              </a:spcBef>
              <a:spcAft>
                <a:spcPts val="600"/>
              </a:spcAft>
            </a:pPr>
            <a:r>
              <a:rPr sz="1150" b="0" i="0">
                <a:solidFill>
                  <a:srgbClr val="CDBFAC"/>
                </a:solidFill>
                <a:latin typeface="Calibri"/>
              </a:rPr>
              <a:t>→ proactive activation before they email like Bob.</a:t>
            </a:r>
          </a:p>
        </p:txBody>
      </p:sp>
      <p:sp>
        <p:nvSpPr>
          <p:cNvPr id="14" name="Rounded Rectangle 13"/>
          <p:cNvSpPr/>
          <p:nvPr/>
        </p:nvSpPr>
        <p:spPr>
          <a:xfrm>
            <a:off x="548640" y="5020056"/>
            <a:ext cx="6400800" cy="1143000"/>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548640" y="5020056"/>
            <a:ext cx="82296" cy="1143000"/>
          </a:xfrm>
          <a:prstGeom prst="rect">
            <a:avLst/>
          </a:prstGeom>
          <a:solidFill>
            <a:srgbClr val="9BBF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68680" y="5138928"/>
            <a:ext cx="5943600" cy="960120"/>
          </a:xfrm>
          <a:prstGeom prst="rect">
            <a:avLst/>
          </a:prstGeom>
          <a:noFill/>
        </p:spPr>
        <p:txBody>
          <a:bodyPr wrap="square" anchor="t" lIns="0" rIns="0" tIns="0" bIns="0">
            <a:spAutoFit/>
          </a:bodyPr>
          <a:lstStyle/>
          <a:p>
            <a:pPr algn="l">
              <a:spcBef>
                <a:spcPts val="0"/>
              </a:spcBef>
              <a:spcAft>
                <a:spcPts val="200"/>
              </a:spcAft>
            </a:pPr>
            <a:r>
              <a:rPr sz="1400" b="1" i="0">
                <a:solidFill>
                  <a:srgbClr val="9BBF7E"/>
                </a:solidFill>
                <a:latin typeface="Calibri"/>
              </a:rPr>
              <a:t>03  A timing cluster</a:t>
            </a:r>
          </a:p>
          <a:p>
            <a:pPr algn="l">
              <a:spcBef>
                <a:spcPts val="0"/>
              </a:spcBef>
              <a:spcAft>
                <a:spcPts val="100"/>
              </a:spcAft>
            </a:pPr>
            <a:r>
              <a:rPr sz="1250" b="0" i="1">
                <a:solidFill>
                  <a:srgbClr val="F4ECE1"/>
                </a:solidFill>
                <a:latin typeface="Calibri"/>
              </a:rPr>
              <a:t>“[N] accounts renew next quarter / are newly live &amp; unactivated.”</a:t>
            </a:r>
          </a:p>
          <a:p>
            <a:pPr algn="l">
              <a:spcBef>
                <a:spcPts val="0"/>
              </a:spcBef>
              <a:spcAft>
                <a:spcPts val="600"/>
              </a:spcAft>
            </a:pPr>
            <a:r>
              <a:rPr sz="1150" b="0" i="0">
                <a:solidFill>
                  <a:srgbClr val="CDBFAC"/>
                </a:solidFill>
                <a:latin typeface="Calibri"/>
              </a:rPr>
              <a:t>→ a focused, calendar-driven motion.</a:t>
            </a:r>
          </a:p>
        </p:txBody>
      </p:sp>
      <p:sp>
        <p:nvSpPr>
          <p:cNvPr id="17" name="Rounded Rectangle 16"/>
          <p:cNvSpPr/>
          <p:nvPr/>
        </p:nvSpPr>
        <p:spPr>
          <a:xfrm>
            <a:off x="7269480" y="2514600"/>
            <a:ext cx="2125980" cy="1714500"/>
          </a:xfrm>
          <a:prstGeom prst="roundRect">
            <a:avLst>
              <a:gd name="adj" fmla="val 6000"/>
            </a:avLst>
          </a:prstGeom>
          <a:solidFill>
            <a:srgbClr val="2A1612"/>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434072" y="2660904"/>
            <a:ext cx="1851660" cy="1485900"/>
          </a:xfrm>
          <a:prstGeom prst="rect">
            <a:avLst/>
          </a:prstGeom>
          <a:noFill/>
        </p:spPr>
        <p:txBody>
          <a:bodyPr wrap="square" anchor="t" lIns="0" rIns="0" tIns="0" bIns="0">
            <a:spAutoFit/>
          </a:bodyPr>
          <a:lstStyle/>
          <a:p>
            <a:pPr algn="l">
              <a:spcBef>
                <a:spcPts val="0"/>
              </a:spcBef>
              <a:spcAft>
                <a:spcPts val="200"/>
              </a:spcAft>
            </a:pPr>
            <a:r>
              <a:rPr sz="1300" b="1" i="0">
                <a:solidFill>
                  <a:srgbClr val="E8482B"/>
                </a:solidFill>
                <a:latin typeface="Calibri"/>
              </a:rPr>
              <a:t>🛡 PROTECT</a:t>
            </a:r>
          </a:p>
          <a:p>
            <a:pPr algn="l">
              <a:lnSpc>
                <a:spcPct val="100000"/>
              </a:lnSpc>
              <a:spcBef>
                <a:spcPts val="0"/>
              </a:spcBef>
              <a:spcAft>
                <a:spcPts val="0"/>
              </a:spcAft>
            </a:pPr>
            <a:r>
              <a:rPr sz="1050" b="0" i="0">
                <a:solidFill>
                  <a:srgbClr val="CDBFAC"/>
                </a:solidFill>
                <a:latin typeface="Calibri"/>
              </a:rPr>
              <a:t>High value</a:t>
            </a:r>
          </a:p>
          <a:p>
            <a:pPr algn="l">
              <a:lnSpc>
                <a:spcPct val="100000"/>
              </a:lnSpc>
              <a:spcBef>
                <a:spcPts val="0"/>
              </a:spcBef>
              <a:spcAft>
                <a:spcPts val="0"/>
              </a:spcAft>
            </a:pPr>
            <a:r>
              <a:rPr sz="1050" b="0" i="0">
                <a:solidFill>
                  <a:srgbClr val="CDBFAC"/>
                </a:solidFill>
                <a:latin typeface="Calibri"/>
              </a:rPr>
              <a:t>High risk</a:t>
            </a:r>
          </a:p>
        </p:txBody>
      </p:sp>
      <p:sp>
        <p:nvSpPr>
          <p:cNvPr id="19" name="Rounded Rectangle 18"/>
          <p:cNvSpPr/>
          <p:nvPr/>
        </p:nvSpPr>
        <p:spPr>
          <a:xfrm>
            <a:off x="9486900" y="2514600"/>
            <a:ext cx="2125980" cy="1714500"/>
          </a:xfrm>
          <a:prstGeom prst="roundRect">
            <a:avLst>
              <a:gd name="adj" fmla="val 6000"/>
            </a:avLst>
          </a:prstGeom>
          <a:solidFill>
            <a:srgbClr val="1B2218"/>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9651492" y="2660904"/>
            <a:ext cx="1851660" cy="1485900"/>
          </a:xfrm>
          <a:prstGeom prst="rect">
            <a:avLst/>
          </a:prstGeom>
          <a:noFill/>
        </p:spPr>
        <p:txBody>
          <a:bodyPr wrap="square" anchor="t" lIns="0" rIns="0" tIns="0" bIns="0">
            <a:spAutoFit/>
          </a:bodyPr>
          <a:lstStyle/>
          <a:p>
            <a:pPr algn="l">
              <a:spcBef>
                <a:spcPts val="0"/>
              </a:spcBef>
              <a:spcAft>
                <a:spcPts val="200"/>
              </a:spcAft>
            </a:pPr>
            <a:r>
              <a:rPr sz="1300" b="1" i="0">
                <a:solidFill>
                  <a:srgbClr val="9BBF7E"/>
                </a:solidFill>
                <a:latin typeface="Calibri"/>
              </a:rPr>
              <a:t>🌱 GROW</a:t>
            </a:r>
          </a:p>
          <a:p>
            <a:pPr algn="l">
              <a:lnSpc>
                <a:spcPct val="100000"/>
              </a:lnSpc>
              <a:spcBef>
                <a:spcPts val="0"/>
              </a:spcBef>
              <a:spcAft>
                <a:spcPts val="0"/>
              </a:spcAft>
            </a:pPr>
            <a:r>
              <a:rPr sz="1050" b="0" i="0">
                <a:solidFill>
                  <a:srgbClr val="CDBFAC"/>
                </a:solidFill>
                <a:latin typeface="Calibri"/>
              </a:rPr>
              <a:t>High value</a:t>
            </a:r>
          </a:p>
          <a:p>
            <a:pPr algn="l">
              <a:lnSpc>
                <a:spcPct val="100000"/>
              </a:lnSpc>
              <a:spcBef>
                <a:spcPts val="0"/>
              </a:spcBef>
              <a:spcAft>
                <a:spcPts val="0"/>
              </a:spcAft>
            </a:pPr>
            <a:r>
              <a:rPr sz="1050" b="0" i="0">
                <a:solidFill>
                  <a:srgbClr val="CDBFAC"/>
                </a:solidFill>
                <a:latin typeface="Calibri"/>
              </a:rPr>
              <a:t>Healthy</a:t>
            </a:r>
          </a:p>
        </p:txBody>
      </p:sp>
      <p:sp>
        <p:nvSpPr>
          <p:cNvPr id="21" name="Rounded Rectangle 20"/>
          <p:cNvSpPr/>
          <p:nvPr/>
        </p:nvSpPr>
        <p:spPr>
          <a:xfrm>
            <a:off x="7269480" y="4320540"/>
            <a:ext cx="2125980" cy="1714500"/>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434072" y="4466844"/>
            <a:ext cx="1851660" cy="1485900"/>
          </a:xfrm>
          <a:prstGeom prst="rect">
            <a:avLst/>
          </a:prstGeom>
          <a:noFill/>
        </p:spPr>
        <p:txBody>
          <a:bodyPr wrap="square" anchor="t" lIns="0" rIns="0" tIns="0" bIns="0">
            <a:spAutoFit/>
          </a:bodyPr>
          <a:lstStyle/>
          <a:p>
            <a:pPr algn="l">
              <a:spcBef>
                <a:spcPts val="0"/>
              </a:spcBef>
              <a:spcAft>
                <a:spcPts val="200"/>
              </a:spcAft>
            </a:pPr>
            <a:r>
              <a:rPr sz="1300" b="1" i="0">
                <a:solidFill>
                  <a:srgbClr val="9A8A76"/>
                </a:solidFill>
                <a:latin typeface="Calibri"/>
              </a:rPr>
              <a:t>⚖ TRIAGE</a:t>
            </a:r>
          </a:p>
          <a:p>
            <a:pPr algn="l">
              <a:lnSpc>
                <a:spcPct val="100000"/>
              </a:lnSpc>
              <a:spcBef>
                <a:spcPts val="0"/>
              </a:spcBef>
              <a:spcAft>
                <a:spcPts val="0"/>
              </a:spcAft>
            </a:pPr>
            <a:r>
              <a:rPr sz="1050" b="0" i="0">
                <a:solidFill>
                  <a:srgbClr val="CDBFAC"/>
                </a:solidFill>
                <a:latin typeface="Calibri"/>
              </a:rPr>
              <a:t>Low value</a:t>
            </a:r>
          </a:p>
          <a:p>
            <a:pPr algn="l">
              <a:lnSpc>
                <a:spcPct val="100000"/>
              </a:lnSpc>
              <a:spcBef>
                <a:spcPts val="0"/>
              </a:spcBef>
              <a:spcAft>
                <a:spcPts val="0"/>
              </a:spcAft>
            </a:pPr>
            <a:r>
              <a:rPr sz="1050" b="0" i="0">
                <a:solidFill>
                  <a:srgbClr val="CDBFAC"/>
                </a:solidFill>
                <a:latin typeface="Calibri"/>
              </a:rPr>
              <a:t>High risk</a:t>
            </a:r>
          </a:p>
        </p:txBody>
      </p:sp>
      <p:sp>
        <p:nvSpPr>
          <p:cNvPr id="23" name="Rounded Rectangle 22"/>
          <p:cNvSpPr/>
          <p:nvPr/>
        </p:nvSpPr>
        <p:spPr>
          <a:xfrm>
            <a:off x="9486900" y="4320540"/>
            <a:ext cx="2125980" cy="1714500"/>
          </a:xfrm>
          <a:prstGeom prst="roundRect">
            <a:avLst>
              <a:gd name="adj" fmla="val 6000"/>
            </a:avLst>
          </a:prstGeom>
          <a:solidFill>
            <a:srgbClr val="161E24"/>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651492" y="4466844"/>
            <a:ext cx="1851660" cy="1485900"/>
          </a:xfrm>
          <a:prstGeom prst="rect">
            <a:avLst/>
          </a:prstGeom>
          <a:noFill/>
        </p:spPr>
        <p:txBody>
          <a:bodyPr wrap="square" anchor="t" lIns="0" rIns="0" tIns="0" bIns="0">
            <a:spAutoFit/>
          </a:bodyPr>
          <a:lstStyle/>
          <a:p>
            <a:pPr algn="l">
              <a:spcBef>
                <a:spcPts val="0"/>
              </a:spcBef>
              <a:spcAft>
                <a:spcPts val="200"/>
              </a:spcAft>
            </a:pPr>
            <a:r>
              <a:rPr sz="1300" b="1" i="0">
                <a:solidFill>
                  <a:srgbClr val="7FB6D6"/>
                </a:solidFill>
                <a:latin typeface="Calibri"/>
              </a:rPr>
              <a:t>🔁 AUTOMATE</a:t>
            </a:r>
          </a:p>
          <a:p>
            <a:pPr algn="l">
              <a:lnSpc>
                <a:spcPct val="100000"/>
              </a:lnSpc>
              <a:spcBef>
                <a:spcPts val="0"/>
              </a:spcBef>
              <a:spcAft>
                <a:spcPts val="0"/>
              </a:spcAft>
            </a:pPr>
            <a:r>
              <a:rPr sz="1050" b="0" i="0">
                <a:solidFill>
                  <a:srgbClr val="CDBFAC"/>
                </a:solidFill>
                <a:latin typeface="Calibri"/>
              </a:rPr>
              <a:t>Low value</a:t>
            </a:r>
          </a:p>
          <a:p>
            <a:pPr algn="l">
              <a:lnSpc>
                <a:spcPct val="100000"/>
              </a:lnSpc>
              <a:spcBef>
                <a:spcPts val="0"/>
              </a:spcBef>
              <a:spcAft>
                <a:spcPts val="0"/>
              </a:spcAft>
            </a:pPr>
            <a:r>
              <a:rPr sz="1050" b="0" i="0">
                <a:solidFill>
                  <a:srgbClr val="CDBFAC"/>
                </a:solidFill>
                <a:latin typeface="Calibri"/>
              </a:rPr>
              <a:t>Healthy</a:t>
            </a:r>
          </a:p>
        </p:txBody>
      </p:sp>
      <p:sp>
        <p:nvSpPr>
          <p:cNvPr id="25" name="TextBox 24"/>
          <p:cNvSpPr txBox="1"/>
          <p:nvPr/>
        </p:nvSpPr>
        <p:spPr>
          <a:xfrm>
            <a:off x="7269480" y="6080759"/>
            <a:ext cx="4343400" cy="274320"/>
          </a:xfrm>
          <a:prstGeom prst="rect">
            <a:avLst/>
          </a:prstGeom>
          <a:noFill/>
        </p:spPr>
        <p:txBody>
          <a:bodyPr wrap="square" anchor="t" lIns="0" rIns="0" tIns="0" bIns="0">
            <a:spAutoFit/>
          </a:bodyPr>
          <a:lstStyle/>
          <a:p>
            <a:pPr algn="ctr">
              <a:spcBef>
                <a:spcPts val="0"/>
              </a:spcBef>
              <a:spcAft>
                <a:spcPts val="600"/>
              </a:spcAft>
            </a:pPr>
            <a:r>
              <a:rPr sz="1000" b="0" i="0">
                <a:solidFill>
                  <a:srgbClr val="9A8A76"/>
                </a:solidFill>
                <a:latin typeface="Consolas"/>
              </a:rPr>
              <a:t>Value ↑   ·   Risk →   ·   Bob’s Burgers = Protect</a:t>
            </a:r>
          </a:p>
        </p:txBody>
      </p:sp>
      <p:sp>
        <p:nvSpPr>
          <p:cNvPr id="26" name="Rectangle 25"/>
          <p:cNvSpPr/>
          <p:nvPr/>
        </p:nvSpPr>
        <p:spPr>
          <a:xfrm>
            <a:off x="548640" y="6446520"/>
            <a:ext cx="11064240" cy="10972"/>
          </a:xfrm>
          <a:prstGeom prst="rect">
            <a:avLst/>
          </a:prstGeom>
          <a:solidFill>
            <a:srgbClr val="3A2F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548640" y="6510528"/>
            <a:ext cx="9144000" cy="274320"/>
          </a:xfrm>
          <a:prstGeom prst="rect">
            <a:avLst/>
          </a:prstGeom>
          <a:noFill/>
        </p:spPr>
        <p:txBody>
          <a:bodyPr wrap="square" anchor="t" lIns="0" rIns="0" tIns="0" bIns="0">
            <a:spAutoFit/>
          </a:bodyPr>
          <a:lstStyle/>
          <a:p>
            <a:pPr algn="l">
              <a:spcBef>
                <a:spcPts val="0"/>
              </a:spcBef>
              <a:spcAft>
                <a:spcPts val="600"/>
              </a:spcAft>
            </a:pPr>
            <a:r>
              <a:rPr sz="900" b="0" i="0">
                <a:solidFill>
                  <a:srgbClr val="9A8A76"/>
                </a:solidFill>
                <a:latin typeface="Calibri"/>
              </a:rPr>
              <a:t>Bob's Burgers · Online Ordering Growth Plan   —   Prepared by Harshleen Kaur, CSM</a:t>
            </a:r>
          </a:p>
        </p:txBody>
      </p:sp>
      <p:sp>
        <p:nvSpPr>
          <p:cNvPr id="28" name="TextBox 27"/>
          <p:cNvSpPr txBox="1"/>
          <p:nvPr/>
        </p:nvSpPr>
        <p:spPr>
          <a:xfrm>
            <a:off x="10607040" y="6510528"/>
            <a:ext cx="1005840" cy="274320"/>
          </a:xfrm>
          <a:prstGeom prst="rect">
            <a:avLst/>
          </a:prstGeom>
          <a:noFill/>
        </p:spPr>
        <p:txBody>
          <a:bodyPr wrap="square" anchor="t" lIns="0" rIns="0" tIns="0" bIns="0">
            <a:spAutoFit/>
          </a:bodyPr>
          <a:lstStyle/>
          <a:p>
            <a:pPr algn="r">
              <a:spcBef>
                <a:spcPts val="0"/>
              </a:spcBef>
              <a:spcAft>
                <a:spcPts val="600"/>
              </a:spcAft>
            </a:pPr>
            <a:r>
              <a:rPr sz="900" b="0" i="0">
                <a:solidFill>
                  <a:srgbClr val="9A8A76"/>
                </a:solidFill>
                <a:latin typeface="Consolas"/>
              </a:rPr>
              <a:t>5 / 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511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64592" cy="685800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11480"/>
            <a:ext cx="10515600" cy="365760"/>
          </a:xfrm>
          <a:prstGeom prst="rect">
            <a:avLst/>
          </a:prstGeom>
          <a:noFill/>
        </p:spPr>
        <p:txBody>
          <a:bodyPr wrap="square" anchor="t" lIns="0" rIns="0" tIns="0" bIns="0">
            <a:spAutoFit/>
          </a:bodyPr>
          <a:lstStyle/>
          <a:p>
            <a:pPr algn="l">
              <a:spcBef>
                <a:spcPts val="0"/>
              </a:spcBef>
              <a:spcAft>
                <a:spcPts val="600"/>
              </a:spcAft>
            </a:pPr>
            <a:r>
              <a:rPr sz="1200" b="1" i="0">
                <a:solidFill>
                  <a:srgbClr val="F5A623"/>
                </a:solidFill>
                <a:latin typeface="Consolas"/>
              </a:rPr>
              <a:t>PART 2 · PRIORITIZATION &amp; APPROACH</a:t>
            </a:r>
          </a:p>
        </p:txBody>
      </p:sp>
      <p:sp>
        <p:nvSpPr>
          <p:cNvPr id="5" name="TextBox 4"/>
          <p:cNvSpPr txBox="1"/>
          <p:nvPr/>
        </p:nvSpPr>
        <p:spPr>
          <a:xfrm>
            <a:off x="502920" y="713232"/>
            <a:ext cx="11155680" cy="1371600"/>
          </a:xfrm>
          <a:prstGeom prst="rect">
            <a:avLst/>
          </a:prstGeom>
          <a:noFill/>
        </p:spPr>
        <p:txBody>
          <a:bodyPr wrap="square" anchor="t" lIns="0" rIns="0" tIns="0" bIns="0">
            <a:spAutoFit/>
          </a:bodyPr>
          <a:lstStyle/>
          <a:p>
            <a:pPr algn="l">
              <a:lnSpc>
                <a:spcPct val="102000"/>
              </a:lnSpc>
              <a:spcBef>
                <a:spcPts val="0"/>
              </a:spcBef>
              <a:spcAft>
                <a:spcPts val="600"/>
              </a:spcAft>
            </a:pPr>
            <a:r>
              <a:rPr sz="3300" b="0" i="0">
                <a:solidFill>
                  <a:srgbClr val="F4ECE1"/>
                </a:solidFill>
                <a:latin typeface="Georgia"/>
              </a:rPr>
              <a:t>How I’d spend my week because of it.</a:t>
            </a:r>
          </a:p>
        </p:txBody>
      </p:sp>
      <p:sp>
        <p:nvSpPr>
          <p:cNvPr id="6" name="TextBox 5"/>
          <p:cNvSpPr txBox="1"/>
          <p:nvPr/>
        </p:nvSpPr>
        <p:spPr>
          <a:xfrm>
            <a:off x="11064240" y="365760"/>
            <a:ext cx="822960" cy="365760"/>
          </a:xfrm>
          <a:prstGeom prst="rect">
            <a:avLst/>
          </a:prstGeom>
          <a:noFill/>
        </p:spPr>
        <p:txBody>
          <a:bodyPr wrap="square" anchor="t" lIns="0" rIns="0" tIns="0" bIns="0">
            <a:spAutoFit/>
          </a:bodyPr>
          <a:lstStyle/>
          <a:p>
            <a:pPr algn="r">
              <a:spcBef>
                <a:spcPts val="0"/>
              </a:spcBef>
              <a:spcAft>
                <a:spcPts val="600"/>
              </a:spcAft>
            </a:pPr>
            <a:r>
              <a:rPr sz="1300" b="0" i="0">
                <a:solidFill>
                  <a:srgbClr val="9A8A76"/>
                </a:solidFill>
                <a:latin typeface="Consolas"/>
              </a:rPr>
              <a:t>06</a:t>
            </a:r>
          </a:p>
        </p:txBody>
      </p:sp>
      <p:sp>
        <p:nvSpPr>
          <p:cNvPr id="7" name="Rounded Rectangle 6"/>
          <p:cNvSpPr/>
          <p:nvPr/>
        </p:nvSpPr>
        <p:spPr>
          <a:xfrm>
            <a:off x="548640" y="2240280"/>
            <a:ext cx="11064240" cy="1078992"/>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2240280"/>
            <a:ext cx="82296" cy="1078992"/>
          </a:xfrm>
          <a:prstGeom prst="rect">
            <a:avLst/>
          </a:prstGeom>
          <a:solidFill>
            <a:srgbClr val="E848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68680" y="2350008"/>
            <a:ext cx="2194560" cy="914400"/>
          </a:xfrm>
          <a:prstGeom prst="rect">
            <a:avLst/>
          </a:prstGeom>
          <a:noFill/>
        </p:spPr>
        <p:txBody>
          <a:bodyPr wrap="square" anchor="ctr" lIns="0" rIns="0" tIns="0" bIns="0">
            <a:spAutoFit/>
          </a:bodyPr>
          <a:lstStyle/>
          <a:p>
            <a:pPr algn="l">
              <a:spcBef>
                <a:spcPts val="0"/>
              </a:spcBef>
              <a:spcAft>
                <a:spcPts val="100"/>
              </a:spcAft>
            </a:pPr>
            <a:r>
              <a:rPr sz="1700" b="0" i="0">
                <a:solidFill>
                  <a:srgbClr val="E8482B"/>
                </a:solidFill>
                <a:latin typeface="Georgia"/>
              </a:rPr>
              <a:t>PROTECT</a:t>
            </a:r>
          </a:p>
          <a:p>
            <a:pPr algn="l">
              <a:spcBef>
                <a:spcPts val="0"/>
              </a:spcBef>
              <a:spcAft>
                <a:spcPts val="600"/>
              </a:spcAft>
            </a:pPr>
            <a:r>
              <a:rPr sz="1050" b="0" i="0">
                <a:solidFill>
                  <a:srgbClr val="9A8A76"/>
                </a:solidFill>
                <a:latin typeface="Consolas"/>
              </a:rPr>
              <a:t>High-value, at-risk</a:t>
            </a:r>
          </a:p>
        </p:txBody>
      </p:sp>
      <p:sp>
        <p:nvSpPr>
          <p:cNvPr id="10" name="TextBox 9"/>
          <p:cNvSpPr txBox="1"/>
          <p:nvPr/>
        </p:nvSpPr>
        <p:spPr>
          <a:xfrm>
            <a:off x="3200400" y="2350008"/>
            <a:ext cx="6400800" cy="914400"/>
          </a:xfrm>
          <a:prstGeom prst="rect">
            <a:avLst/>
          </a:prstGeom>
          <a:noFill/>
        </p:spPr>
        <p:txBody>
          <a:bodyPr wrap="square" anchor="ctr" lIns="0" rIns="0" tIns="0" bIns="0">
            <a:spAutoFit/>
          </a:bodyPr>
          <a:lstStyle/>
          <a:p>
            <a:pPr algn="l">
              <a:lnSpc>
                <a:spcPct val="108000"/>
              </a:lnSpc>
              <a:spcBef>
                <a:spcPts val="0"/>
              </a:spcBef>
              <a:spcAft>
                <a:spcPts val="600"/>
              </a:spcAft>
            </a:pPr>
            <a:r>
              <a:rPr sz="1250" b="0" i="0">
                <a:solidFill>
                  <a:srgbClr val="F4ECE1"/>
                </a:solidFill>
                <a:latin typeface="Calibri"/>
              </a:rPr>
              <a:t>White-glove saves. Proactive QBRs. Bob lives here — the highest-leverage hours on my calendar.</a:t>
            </a:r>
          </a:p>
        </p:txBody>
      </p:sp>
      <p:sp>
        <p:nvSpPr>
          <p:cNvPr id="11" name="TextBox 10"/>
          <p:cNvSpPr txBox="1"/>
          <p:nvPr/>
        </p:nvSpPr>
        <p:spPr>
          <a:xfrm>
            <a:off x="9784080" y="2350008"/>
            <a:ext cx="1737360" cy="914400"/>
          </a:xfrm>
          <a:prstGeom prst="rect">
            <a:avLst/>
          </a:prstGeom>
          <a:noFill/>
        </p:spPr>
        <p:txBody>
          <a:bodyPr wrap="square" anchor="ctr" lIns="0" rIns="0" tIns="0" bIns="0">
            <a:spAutoFit/>
          </a:bodyPr>
          <a:lstStyle/>
          <a:p>
            <a:pPr algn="r">
              <a:spcBef>
                <a:spcPts val="0"/>
              </a:spcBef>
              <a:spcAft>
                <a:spcPts val="600"/>
              </a:spcAft>
            </a:pPr>
            <a:r>
              <a:rPr sz="1300" b="1" i="0">
                <a:solidFill>
                  <a:srgbClr val="F5A623"/>
                </a:solidFill>
                <a:latin typeface="Calibri"/>
              </a:rPr>
              <a:t>~40% of time</a:t>
            </a:r>
          </a:p>
        </p:txBody>
      </p:sp>
      <p:sp>
        <p:nvSpPr>
          <p:cNvPr id="12" name="Rounded Rectangle 11"/>
          <p:cNvSpPr/>
          <p:nvPr/>
        </p:nvSpPr>
        <p:spPr>
          <a:xfrm>
            <a:off x="548640" y="3429000"/>
            <a:ext cx="11064240" cy="1078992"/>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548640" y="3429000"/>
            <a:ext cx="82296" cy="1078992"/>
          </a:xfrm>
          <a:prstGeom prst="rect">
            <a:avLst/>
          </a:prstGeom>
          <a:solidFill>
            <a:srgbClr val="9BBF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68680" y="3538728"/>
            <a:ext cx="2194560" cy="914400"/>
          </a:xfrm>
          <a:prstGeom prst="rect">
            <a:avLst/>
          </a:prstGeom>
          <a:noFill/>
        </p:spPr>
        <p:txBody>
          <a:bodyPr wrap="square" anchor="ctr" lIns="0" rIns="0" tIns="0" bIns="0">
            <a:spAutoFit/>
          </a:bodyPr>
          <a:lstStyle/>
          <a:p>
            <a:pPr algn="l">
              <a:spcBef>
                <a:spcPts val="0"/>
              </a:spcBef>
              <a:spcAft>
                <a:spcPts val="100"/>
              </a:spcAft>
            </a:pPr>
            <a:r>
              <a:rPr sz="1700" b="0" i="0">
                <a:solidFill>
                  <a:srgbClr val="9BBF7E"/>
                </a:solidFill>
                <a:latin typeface="Georgia"/>
              </a:rPr>
              <a:t>GROW</a:t>
            </a:r>
          </a:p>
          <a:p>
            <a:pPr algn="l">
              <a:spcBef>
                <a:spcPts val="0"/>
              </a:spcBef>
              <a:spcAft>
                <a:spcPts val="600"/>
              </a:spcAft>
            </a:pPr>
            <a:r>
              <a:rPr sz="1050" b="0" i="0">
                <a:solidFill>
                  <a:srgbClr val="9A8A76"/>
                </a:solidFill>
                <a:latin typeface="Consolas"/>
              </a:rPr>
              <a:t>High-value, healthy</a:t>
            </a:r>
          </a:p>
        </p:txBody>
      </p:sp>
      <p:sp>
        <p:nvSpPr>
          <p:cNvPr id="15" name="TextBox 14"/>
          <p:cNvSpPr txBox="1"/>
          <p:nvPr/>
        </p:nvSpPr>
        <p:spPr>
          <a:xfrm>
            <a:off x="3200400" y="3538728"/>
            <a:ext cx="6400800" cy="914400"/>
          </a:xfrm>
          <a:prstGeom prst="rect">
            <a:avLst/>
          </a:prstGeom>
          <a:noFill/>
        </p:spPr>
        <p:txBody>
          <a:bodyPr wrap="square" anchor="ctr" lIns="0" rIns="0" tIns="0" bIns="0">
            <a:spAutoFit/>
          </a:bodyPr>
          <a:lstStyle/>
          <a:p>
            <a:pPr algn="l">
              <a:lnSpc>
                <a:spcPct val="108000"/>
              </a:lnSpc>
              <a:spcBef>
                <a:spcPts val="0"/>
              </a:spcBef>
              <a:spcAft>
                <a:spcPts val="600"/>
              </a:spcAft>
            </a:pPr>
            <a:r>
              <a:rPr sz="1250" b="0" i="0">
                <a:solidFill>
                  <a:srgbClr val="F4ECE1"/>
                </a:solidFill>
                <a:latin typeface="Calibri"/>
              </a:rPr>
              <a:t>Expansion, references, multi-year renewals. Turn success into advocacy and upsell.</a:t>
            </a:r>
          </a:p>
        </p:txBody>
      </p:sp>
      <p:sp>
        <p:nvSpPr>
          <p:cNvPr id="16" name="TextBox 15"/>
          <p:cNvSpPr txBox="1"/>
          <p:nvPr/>
        </p:nvSpPr>
        <p:spPr>
          <a:xfrm>
            <a:off x="9784080" y="3538728"/>
            <a:ext cx="1737360" cy="914400"/>
          </a:xfrm>
          <a:prstGeom prst="rect">
            <a:avLst/>
          </a:prstGeom>
          <a:noFill/>
        </p:spPr>
        <p:txBody>
          <a:bodyPr wrap="square" anchor="ctr" lIns="0" rIns="0" tIns="0" bIns="0">
            <a:spAutoFit/>
          </a:bodyPr>
          <a:lstStyle/>
          <a:p>
            <a:pPr algn="r">
              <a:spcBef>
                <a:spcPts val="0"/>
              </a:spcBef>
              <a:spcAft>
                <a:spcPts val="600"/>
              </a:spcAft>
            </a:pPr>
            <a:r>
              <a:rPr sz="1300" b="1" i="0">
                <a:solidFill>
                  <a:srgbClr val="F5A623"/>
                </a:solidFill>
                <a:latin typeface="Calibri"/>
              </a:rPr>
              <a:t>~30% of time</a:t>
            </a:r>
          </a:p>
        </p:txBody>
      </p:sp>
      <p:sp>
        <p:nvSpPr>
          <p:cNvPr id="17" name="Rounded Rectangle 16"/>
          <p:cNvSpPr/>
          <p:nvPr/>
        </p:nvSpPr>
        <p:spPr>
          <a:xfrm>
            <a:off x="548640" y="4617720"/>
            <a:ext cx="11064240" cy="1078992"/>
          </a:xfrm>
          <a:prstGeom prst="roundRect">
            <a:avLst>
              <a:gd name="adj" fmla="val 6000"/>
            </a:avLst>
          </a:prstGeom>
          <a:solidFill>
            <a:srgbClr val="221C16"/>
          </a:solidFill>
          <a:ln w="12700">
            <a:solidFill>
              <a:srgbClr val="3A2F2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548640" y="4617720"/>
            <a:ext cx="82296" cy="1078992"/>
          </a:xfrm>
          <a:prstGeom prst="rect">
            <a:avLst/>
          </a:prstGeom>
          <a:solidFill>
            <a:srgbClr val="7FB6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68680" y="4727448"/>
            <a:ext cx="2194560" cy="914400"/>
          </a:xfrm>
          <a:prstGeom prst="rect">
            <a:avLst/>
          </a:prstGeom>
          <a:noFill/>
        </p:spPr>
        <p:txBody>
          <a:bodyPr wrap="square" anchor="ctr" lIns="0" rIns="0" tIns="0" bIns="0">
            <a:spAutoFit/>
          </a:bodyPr>
          <a:lstStyle/>
          <a:p>
            <a:pPr algn="l">
              <a:spcBef>
                <a:spcPts val="0"/>
              </a:spcBef>
              <a:spcAft>
                <a:spcPts val="100"/>
              </a:spcAft>
            </a:pPr>
            <a:r>
              <a:rPr sz="1700" b="0" i="0">
                <a:solidFill>
                  <a:srgbClr val="7FB6D6"/>
                </a:solidFill>
                <a:latin typeface="Georgia"/>
              </a:rPr>
              <a:t>SCALE</a:t>
            </a:r>
          </a:p>
          <a:p>
            <a:pPr algn="l">
              <a:spcBef>
                <a:spcPts val="0"/>
              </a:spcBef>
              <a:spcAft>
                <a:spcPts val="600"/>
              </a:spcAft>
            </a:pPr>
            <a:r>
              <a:rPr sz="1050" b="0" i="0">
                <a:solidFill>
                  <a:srgbClr val="9A8A76"/>
                </a:solidFill>
                <a:latin typeface="Consolas"/>
              </a:rPr>
              <a:t>The long tail</a:t>
            </a:r>
          </a:p>
        </p:txBody>
      </p:sp>
      <p:sp>
        <p:nvSpPr>
          <p:cNvPr id="20" name="TextBox 19"/>
          <p:cNvSpPr txBox="1"/>
          <p:nvPr/>
        </p:nvSpPr>
        <p:spPr>
          <a:xfrm>
            <a:off x="3200400" y="4727448"/>
            <a:ext cx="6400800" cy="914400"/>
          </a:xfrm>
          <a:prstGeom prst="rect">
            <a:avLst/>
          </a:prstGeom>
          <a:noFill/>
        </p:spPr>
        <p:txBody>
          <a:bodyPr wrap="square" anchor="ctr" lIns="0" rIns="0" tIns="0" bIns="0">
            <a:spAutoFit/>
          </a:bodyPr>
          <a:lstStyle/>
          <a:p>
            <a:pPr algn="l">
              <a:lnSpc>
                <a:spcPct val="108000"/>
              </a:lnSpc>
              <a:spcBef>
                <a:spcPts val="0"/>
              </a:spcBef>
              <a:spcAft>
                <a:spcPts val="600"/>
              </a:spcAft>
            </a:pPr>
            <a:r>
              <a:rPr sz="1250" b="0" i="0">
                <a:solidFill>
                  <a:srgbClr val="F4ECE1"/>
                </a:solidFill>
                <a:latin typeface="Calibri"/>
              </a:rPr>
              <a:t>Tech-touch &amp; automated playbooks. Right-size effort to value; catch the ones quietly becoming Grow.</a:t>
            </a:r>
          </a:p>
        </p:txBody>
      </p:sp>
      <p:sp>
        <p:nvSpPr>
          <p:cNvPr id="21" name="TextBox 20"/>
          <p:cNvSpPr txBox="1"/>
          <p:nvPr/>
        </p:nvSpPr>
        <p:spPr>
          <a:xfrm>
            <a:off x="9784080" y="4727448"/>
            <a:ext cx="1737360" cy="914400"/>
          </a:xfrm>
          <a:prstGeom prst="rect">
            <a:avLst/>
          </a:prstGeom>
          <a:noFill/>
        </p:spPr>
        <p:txBody>
          <a:bodyPr wrap="square" anchor="ctr" lIns="0" rIns="0" tIns="0" bIns="0">
            <a:spAutoFit/>
          </a:bodyPr>
          <a:lstStyle/>
          <a:p>
            <a:pPr algn="r">
              <a:spcBef>
                <a:spcPts val="0"/>
              </a:spcBef>
              <a:spcAft>
                <a:spcPts val="600"/>
              </a:spcAft>
            </a:pPr>
            <a:r>
              <a:rPr sz="1300" b="1" i="0">
                <a:solidFill>
                  <a:srgbClr val="F5A623"/>
                </a:solidFill>
                <a:latin typeface="Calibri"/>
              </a:rPr>
              <a:t>~30% of time</a:t>
            </a:r>
          </a:p>
        </p:txBody>
      </p:sp>
      <p:sp>
        <p:nvSpPr>
          <p:cNvPr id="22" name="Rounded Rectangle 21"/>
          <p:cNvSpPr/>
          <p:nvPr/>
        </p:nvSpPr>
        <p:spPr>
          <a:xfrm>
            <a:off x="548640" y="5852160"/>
            <a:ext cx="11064240" cy="502920"/>
          </a:xfrm>
          <a:prstGeom prst="roundRect">
            <a:avLst>
              <a:gd name="adj" fmla="val 6000"/>
            </a:avLst>
          </a:prstGeom>
          <a:solidFill>
            <a:srgbClr val="1B2218"/>
          </a:solidFill>
          <a:ln w="12700">
            <a:solidFill>
              <a:srgbClr val="9BBF7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868680" y="5907024"/>
            <a:ext cx="10515600" cy="411480"/>
          </a:xfrm>
          <a:prstGeom prst="rect">
            <a:avLst/>
          </a:prstGeom>
          <a:noFill/>
        </p:spPr>
        <p:txBody>
          <a:bodyPr wrap="square" anchor="ctr" lIns="0" rIns="0" tIns="0" bIns="0">
            <a:spAutoFit/>
          </a:bodyPr>
          <a:lstStyle/>
          <a:p>
            <a:pPr algn="l">
              <a:spcBef>
                <a:spcPts val="0"/>
              </a:spcBef>
              <a:spcAft>
                <a:spcPts val="600"/>
              </a:spcAft>
            </a:pPr>
            <a:r>
              <a:rPr sz="1200" b="0" i="1">
                <a:solidFill>
                  <a:srgbClr val="9BBF7E"/>
                </a:solidFill>
                <a:latin typeface="Calibri"/>
              </a:rPr>
              <a:t>My book isn’t 100 equal accounts — it’s a portfolio. I invest where value AND risk are high, automate the rest, and never just process a downgrade for a Protect account like Bob.</a:t>
            </a:r>
          </a:p>
        </p:txBody>
      </p:sp>
      <p:sp>
        <p:nvSpPr>
          <p:cNvPr id="24" name="Rectangle 23"/>
          <p:cNvSpPr/>
          <p:nvPr/>
        </p:nvSpPr>
        <p:spPr>
          <a:xfrm>
            <a:off x="548640" y="6446520"/>
            <a:ext cx="11064240" cy="10972"/>
          </a:xfrm>
          <a:prstGeom prst="rect">
            <a:avLst/>
          </a:prstGeom>
          <a:solidFill>
            <a:srgbClr val="3A2F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548640" y="6510528"/>
            <a:ext cx="9144000" cy="274320"/>
          </a:xfrm>
          <a:prstGeom prst="rect">
            <a:avLst/>
          </a:prstGeom>
          <a:noFill/>
        </p:spPr>
        <p:txBody>
          <a:bodyPr wrap="square" anchor="t" lIns="0" rIns="0" tIns="0" bIns="0">
            <a:spAutoFit/>
          </a:bodyPr>
          <a:lstStyle/>
          <a:p>
            <a:pPr algn="l">
              <a:spcBef>
                <a:spcPts val="0"/>
              </a:spcBef>
              <a:spcAft>
                <a:spcPts val="600"/>
              </a:spcAft>
            </a:pPr>
            <a:r>
              <a:rPr sz="900" b="0" i="0">
                <a:solidFill>
                  <a:srgbClr val="9A8A76"/>
                </a:solidFill>
                <a:latin typeface="Calibri"/>
              </a:rPr>
              <a:t>Bob's Burgers · Online Ordering Growth Plan   —   Prepared by Harshleen Kaur, CSM</a:t>
            </a:r>
          </a:p>
        </p:txBody>
      </p:sp>
      <p:sp>
        <p:nvSpPr>
          <p:cNvPr id="26" name="TextBox 25"/>
          <p:cNvSpPr txBox="1"/>
          <p:nvPr/>
        </p:nvSpPr>
        <p:spPr>
          <a:xfrm>
            <a:off x="10607040" y="6510528"/>
            <a:ext cx="1005840" cy="274320"/>
          </a:xfrm>
          <a:prstGeom prst="rect">
            <a:avLst/>
          </a:prstGeom>
          <a:noFill/>
        </p:spPr>
        <p:txBody>
          <a:bodyPr wrap="square" anchor="t" lIns="0" rIns="0" tIns="0" bIns="0">
            <a:spAutoFit/>
          </a:bodyPr>
          <a:lstStyle/>
          <a:p>
            <a:pPr algn="r">
              <a:spcBef>
                <a:spcPts val="0"/>
              </a:spcBef>
              <a:spcAft>
                <a:spcPts val="600"/>
              </a:spcAft>
            </a:pPr>
            <a:r>
              <a:rPr sz="900" b="0" i="0">
                <a:solidFill>
                  <a:srgbClr val="9A8A76"/>
                </a:solidFill>
                <a:latin typeface="Consolas"/>
              </a:rPr>
              <a:t>6 / 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